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316" r:id="rId2"/>
    <p:sldId id="355" r:id="rId3"/>
    <p:sldId id="261" r:id="rId4"/>
    <p:sldId id="263" r:id="rId5"/>
    <p:sldId id="265" r:id="rId6"/>
    <p:sldId id="392" r:id="rId7"/>
    <p:sldId id="393" r:id="rId8"/>
    <p:sldId id="354" r:id="rId9"/>
    <p:sldId id="267" r:id="rId10"/>
    <p:sldId id="415" r:id="rId11"/>
    <p:sldId id="412" r:id="rId12"/>
    <p:sldId id="268" r:id="rId13"/>
    <p:sldId id="269" r:id="rId14"/>
    <p:sldId id="270" r:id="rId15"/>
    <p:sldId id="271" r:id="rId16"/>
    <p:sldId id="272" r:id="rId17"/>
    <p:sldId id="273" r:id="rId18"/>
    <p:sldId id="356" r:id="rId19"/>
    <p:sldId id="277" r:id="rId20"/>
    <p:sldId id="278" r:id="rId21"/>
    <p:sldId id="279" r:id="rId22"/>
    <p:sldId id="280" r:id="rId23"/>
    <p:sldId id="419" r:id="rId24"/>
    <p:sldId id="420" r:id="rId25"/>
    <p:sldId id="421" r:id="rId26"/>
    <p:sldId id="395" r:id="rId27"/>
    <p:sldId id="396" r:id="rId28"/>
    <p:sldId id="416" r:id="rId29"/>
    <p:sldId id="418" r:id="rId30"/>
    <p:sldId id="425" r:id="rId31"/>
    <p:sldId id="422" r:id="rId32"/>
    <p:sldId id="394" r:id="rId33"/>
    <p:sldId id="317" r:id="rId34"/>
  </p:sldIdLst>
  <p:sldSz cx="24384000" cy="13716000"/>
  <p:notesSz cx="5143500" cy="9144000"/>
  <p:embeddedFontLst>
    <p:embeddedFont>
      <p:font typeface="微软雅黑" panose="020B0503020204020204" pitchFamily="34" charset="-122"/>
      <p:regular r:id="rId35"/>
      <p:bold r:id="rId36"/>
    </p:embeddedFont>
    <p:embeddedFont>
      <p:font typeface="OPPOSans-R" panose="02010600030101010101" charset="-122"/>
      <p:regular r:id="rId37"/>
    </p:embeddedFont>
    <p:embeddedFont>
      <p:font typeface="黑体" panose="02010609060101010101" pitchFamily="49" charset="-122"/>
      <p:regular r:id="rId38"/>
    </p:embeddedFont>
    <p:embeddedFont>
      <p:font typeface="华文行楷" panose="02010800040101010101" pitchFamily="2" charset="-122"/>
      <p:regular r:id="rId39"/>
    </p:embeddedFont>
    <p:embeddedFont>
      <p:font typeface="华文新魏" panose="02010800040101010101" pitchFamily="2" charset="-122"/>
      <p:regular r:id="rId40"/>
    </p:embeddedFont>
    <p:embeddedFont>
      <p:font typeface="微软雅黑" panose="020B0503020204020204" pitchFamily="34" charset="-122"/>
      <p:regular r:id="rId35"/>
      <p:bold r:id="rId36"/>
    </p:embeddedFont>
    <p:embeddedFont>
      <p:font typeface="OPPOSans-H" panose="02010600030101010101" charset="-122"/>
      <p:regular r:id="rId41"/>
    </p:embeddedFont>
    <p:embeddedFont>
      <p:font typeface="SourceHanSansSC-Regular" panose="02010600030101010101" charset="-122"/>
      <p:regular r:id="rId4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56" d="100"/>
          <a:sy n="56" d="100"/>
        </p:scale>
        <p:origin x="5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12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6.png"/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24.png"/><Relationship Id="rId2" Type="http://schemas.openxmlformats.org/officeDocument/2006/relationships/image" Target="../media/image16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9.png"/><Relationship Id="rId5" Type="http://schemas.openxmlformats.org/officeDocument/2006/relationships/image" Target="../media/image19.png"/><Relationship Id="rId15" Type="http://schemas.openxmlformats.org/officeDocument/2006/relationships/image" Target="../media/image8.png"/><Relationship Id="rId10" Type="http://schemas.openxmlformats.org/officeDocument/2006/relationships/image" Target="../media/image28.png"/><Relationship Id="rId4" Type="http://schemas.openxmlformats.org/officeDocument/2006/relationships/image" Target="../media/image17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35.png"/><Relationship Id="rId12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openxmlformats.org/officeDocument/2006/relationships/image" Target="../media/image37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image" Target="../media/image4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24.pn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24.png"/><Relationship Id="rId10" Type="http://schemas.openxmlformats.org/officeDocument/2006/relationships/image" Target="../media/image41.jp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6.png"/><Relationship Id="rId3" Type="http://schemas.openxmlformats.org/officeDocument/2006/relationships/image" Target="../media/image18.png"/><Relationship Id="rId7" Type="http://schemas.openxmlformats.org/officeDocument/2006/relationships/image" Target="../media/image42.png"/><Relationship Id="rId12" Type="http://schemas.openxmlformats.org/officeDocument/2006/relationships/image" Target="../media/image4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image" Target="../media/image4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24.pn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6.pn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12" Type="http://schemas.openxmlformats.org/officeDocument/2006/relationships/image" Target="../media/image4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47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7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12" Type="http://schemas.openxmlformats.org/officeDocument/2006/relationships/image" Target="../media/image53.png"/><Relationship Id="rId2" Type="http://schemas.openxmlformats.org/officeDocument/2006/relationships/image" Target="../media/image16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52.png"/><Relationship Id="rId5" Type="http://schemas.openxmlformats.org/officeDocument/2006/relationships/image" Target="../media/image19.png"/><Relationship Id="rId15" Type="http://schemas.openxmlformats.org/officeDocument/2006/relationships/image" Target="../media/image24.png"/><Relationship Id="rId10" Type="http://schemas.openxmlformats.org/officeDocument/2006/relationships/image" Target="../media/image51.png"/><Relationship Id="rId4" Type="http://schemas.openxmlformats.org/officeDocument/2006/relationships/image" Target="../media/image17.png"/><Relationship Id="rId9" Type="http://schemas.openxmlformats.org/officeDocument/2006/relationships/image" Target="../media/image50.png"/><Relationship Id="rId1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12" Type="http://schemas.openxmlformats.org/officeDocument/2006/relationships/image" Target="../media/image58.png"/><Relationship Id="rId17" Type="http://schemas.openxmlformats.org/officeDocument/2006/relationships/image" Target="../media/image8.png"/><Relationship Id="rId2" Type="http://schemas.openxmlformats.org/officeDocument/2006/relationships/image" Target="../media/image16.png"/><Relationship Id="rId16" Type="http://schemas.openxmlformats.org/officeDocument/2006/relationships/image" Target="../media/image62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57.png"/><Relationship Id="rId5" Type="http://schemas.openxmlformats.org/officeDocument/2006/relationships/image" Target="../media/image19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19" Type="http://schemas.openxmlformats.org/officeDocument/2006/relationships/image" Target="../media/image24.png"/><Relationship Id="rId4" Type="http://schemas.openxmlformats.org/officeDocument/2006/relationships/image" Target="../media/image17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.pn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17.png"/><Relationship Id="rId9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6.pn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12" Type="http://schemas.openxmlformats.org/officeDocument/2006/relationships/image" Target="../media/image6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1.pn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70.jpeg"/><Relationship Id="rId4" Type="http://schemas.openxmlformats.org/officeDocument/2006/relationships/image" Target="../media/image17.png"/><Relationship Id="rId9" Type="http://schemas.openxmlformats.org/officeDocument/2006/relationships/image" Target="../media/image69.png"/><Relationship Id="rId1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6.png"/><Relationship Id="rId3" Type="http://schemas.openxmlformats.org/officeDocument/2006/relationships/image" Target="../media/image18.png"/><Relationship Id="rId7" Type="http://schemas.openxmlformats.org/officeDocument/2006/relationships/image" Target="../media/image72.png"/><Relationship Id="rId12" Type="http://schemas.openxmlformats.org/officeDocument/2006/relationships/image" Target="../media/image7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8.png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12" Type="http://schemas.openxmlformats.org/officeDocument/2006/relationships/image" Target="../media/image76.png"/><Relationship Id="rId2" Type="http://schemas.openxmlformats.org/officeDocument/2006/relationships/video" Target="../media/media1.mp4"/><Relationship Id="rId16" Type="http://schemas.openxmlformats.org/officeDocument/2006/relationships/image" Target="../media/image6.png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11" Type="http://schemas.openxmlformats.org/officeDocument/2006/relationships/image" Target="../media/image75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video" Target="../media/media2.mp4"/><Relationship Id="rId9" Type="http://schemas.openxmlformats.org/officeDocument/2006/relationships/image" Target="../media/image19.png"/><Relationship Id="rId1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7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78.png"/><Relationship Id="rId12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82.png"/><Relationship Id="rId5" Type="http://schemas.openxmlformats.org/officeDocument/2006/relationships/image" Target="../media/image19.png"/><Relationship Id="rId15" Type="http://schemas.openxmlformats.org/officeDocument/2006/relationships/image" Target="../media/image6.png"/><Relationship Id="rId10" Type="http://schemas.openxmlformats.org/officeDocument/2006/relationships/image" Target="../media/image81.png"/><Relationship Id="rId4" Type="http://schemas.openxmlformats.org/officeDocument/2006/relationships/image" Target="../media/image17.png"/><Relationship Id="rId9" Type="http://schemas.openxmlformats.org/officeDocument/2006/relationships/image" Target="../media/image80.png"/><Relationship Id="rId1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83.png"/><Relationship Id="rId12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84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7.png"/><Relationship Id="rId9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6.png"/><Relationship Id="rId3" Type="http://schemas.openxmlformats.org/officeDocument/2006/relationships/image" Target="../media/image16.png"/><Relationship Id="rId7" Type="http://schemas.openxmlformats.org/officeDocument/2006/relationships/image" Target="../media/image39.png"/><Relationship Id="rId12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88.png"/><Relationship Id="rId5" Type="http://schemas.openxmlformats.org/officeDocument/2006/relationships/image" Target="../media/image8.png"/><Relationship Id="rId10" Type="http://schemas.openxmlformats.org/officeDocument/2006/relationships/image" Target="../media/image87.png"/><Relationship Id="rId4" Type="http://schemas.openxmlformats.org/officeDocument/2006/relationships/image" Target="../media/image19.png"/><Relationship Id="rId9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69.png"/><Relationship Id="rId12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20.png"/><Relationship Id="rId5" Type="http://schemas.openxmlformats.org/officeDocument/2006/relationships/image" Target="../media/image24.png"/><Relationship Id="rId10" Type="http://schemas.openxmlformats.org/officeDocument/2006/relationships/image" Target="../media/image90.png"/><Relationship Id="rId4" Type="http://schemas.openxmlformats.org/officeDocument/2006/relationships/image" Target="../media/image8.png"/><Relationship Id="rId9" Type="http://schemas.openxmlformats.org/officeDocument/2006/relationships/image" Target="../media/image8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19.png"/><Relationship Id="rId7" Type="http://schemas.openxmlformats.org/officeDocument/2006/relationships/image" Target="../media/image91.png"/><Relationship Id="rId12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18.png"/><Relationship Id="rId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9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16.png"/><Relationship Id="rId7" Type="http://schemas.openxmlformats.org/officeDocument/2006/relationships/image" Target="../media/image39.png"/><Relationship Id="rId12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image" Target="../media/image96.jpeg"/><Relationship Id="rId4" Type="http://schemas.openxmlformats.org/officeDocument/2006/relationships/image" Target="../media/image19.png"/><Relationship Id="rId9" Type="http://schemas.openxmlformats.org/officeDocument/2006/relationships/image" Target="../media/image9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13" Type="http://schemas.openxmlformats.org/officeDocument/2006/relationships/image" Target="../media/image6.png"/><Relationship Id="rId3" Type="http://schemas.openxmlformats.org/officeDocument/2006/relationships/image" Target="../media/image16.png"/><Relationship Id="rId7" Type="http://schemas.openxmlformats.org/officeDocument/2006/relationships/image" Target="../media/image39.png"/><Relationship Id="rId12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100.jpeg"/><Relationship Id="rId5" Type="http://schemas.openxmlformats.org/officeDocument/2006/relationships/image" Target="../media/image8.png"/><Relationship Id="rId10" Type="http://schemas.openxmlformats.org/officeDocument/2006/relationships/image" Target="../media/image99.jpeg"/><Relationship Id="rId4" Type="http://schemas.openxmlformats.org/officeDocument/2006/relationships/image" Target="../media/image19.png"/><Relationship Id="rId9" Type="http://schemas.openxmlformats.org/officeDocument/2006/relationships/image" Target="../media/image9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01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video" Target="../media/media7.mp4"/><Relationship Id="rId13" Type="http://schemas.openxmlformats.org/officeDocument/2006/relationships/image" Target="../media/image8.png"/><Relationship Id="rId18" Type="http://schemas.openxmlformats.org/officeDocument/2006/relationships/image" Target="../media/image104.png"/><Relationship Id="rId3" Type="http://schemas.microsoft.com/office/2007/relationships/media" Target="../media/media5.mp4"/><Relationship Id="rId21" Type="http://schemas.openxmlformats.org/officeDocument/2006/relationships/image" Target="../media/image6.png"/><Relationship Id="rId7" Type="http://schemas.microsoft.com/office/2007/relationships/media" Target="../media/media7.mp4"/><Relationship Id="rId12" Type="http://schemas.openxmlformats.org/officeDocument/2006/relationships/image" Target="../media/image19.png"/><Relationship Id="rId17" Type="http://schemas.openxmlformats.org/officeDocument/2006/relationships/image" Target="../media/image103.png"/><Relationship Id="rId2" Type="http://schemas.openxmlformats.org/officeDocument/2006/relationships/audio" Target="../media/media4.wav"/><Relationship Id="rId16" Type="http://schemas.openxmlformats.org/officeDocument/2006/relationships/image" Target="../media/image102.png"/><Relationship Id="rId20" Type="http://schemas.openxmlformats.org/officeDocument/2006/relationships/image" Target="../media/image18.png"/><Relationship Id="rId1" Type="http://schemas.microsoft.com/office/2007/relationships/media" Target="../media/media4.wav"/><Relationship Id="rId6" Type="http://schemas.openxmlformats.org/officeDocument/2006/relationships/video" Target="../media/media6.mp4"/><Relationship Id="rId11" Type="http://schemas.openxmlformats.org/officeDocument/2006/relationships/image" Target="../media/image16.png"/><Relationship Id="rId5" Type="http://schemas.microsoft.com/office/2007/relationships/media" Target="../media/media6.mp4"/><Relationship Id="rId15" Type="http://schemas.openxmlformats.org/officeDocument/2006/relationships/image" Target="../media/image39.png"/><Relationship Id="rId10" Type="http://schemas.openxmlformats.org/officeDocument/2006/relationships/image" Target="../media/image20.png"/><Relationship Id="rId19" Type="http://schemas.openxmlformats.org/officeDocument/2006/relationships/image" Target="../media/image105.png"/><Relationship Id="rId4" Type="http://schemas.openxmlformats.org/officeDocument/2006/relationships/video" Target="../media/media5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110.png"/><Relationship Id="rId5" Type="http://schemas.openxmlformats.org/officeDocument/2006/relationships/image" Target="../media/image24.png"/><Relationship Id="rId15" Type="http://schemas.openxmlformats.org/officeDocument/2006/relationships/image" Target="../media/image6.png"/><Relationship Id="rId10" Type="http://schemas.openxmlformats.org/officeDocument/2006/relationships/image" Target="../media/image109.png"/><Relationship Id="rId4" Type="http://schemas.openxmlformats.org/officeDocument/2006/relationships/image" Target="../media/image8.png"/><Relationship Id="rId9" Type="http://schemas.openxmlformats.org/officeDocument/2006/relationships/image" Target="../media/image108.png"/><Relationship Id="rId1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24.pn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24.pn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1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e.wysww.com.cn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E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 1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05963" y="1156335"/>
            <a:ext cx="20167600" cy="12001500"/>
          </a:xfrm>
          <a:prstGeom prst="rect">
            <a:avLst/>
          </a:prstGeom>
        </p:spPr>
      </p:pic>
      <p:pic>
        <p:nvPicPr>
          <p:cNvPr id="102" name="image 10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645900" y="3847465"/>
            <a:ext cx="11531600" cy="8648700"/>
          </a:xfrm>
          <a:prstGeom prst="rect">
            <a:avLst/>
          </a:prstGeom>
        </p:spPr>
      </p:pic>
      <p:pic>
        <p:nvPicPr>
          <p:cNvPr id="106" name="image 1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860000" y="1828800"/>
            <a:ext cx="635000" cy="520700"/>
          </a:xfrm>
          <a:prstGeom prst="rect">
            <a:avLst/>
          </a:prstGeom>
        </p:spPr>
      </p:pic>
      <p:grpSp>
        <p:nvGrpSpPr>
          <p:cNvPr id="107" name="组合 107"/>
          <p:cNvGrpSpPr/>
          <p:nvPr/>
        </p:nvGrpSpPr>
        <p:grpSpPr>
          <a:xfrm>
            <a:off x="22758400" y="10795000"/>
            <a:ext cx="1257300" cy="1155700"/>
            <a:chOff x="22758400" y="10795000"/>
            <a:chExt cx="1257300" cy="1155700"/>
          </a:xfrm>
        </p:grpSpPr>
        <p:pic>
          <p:nvPicPr>
            <p:cNvPr id="108" name="image 108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22758400" y="10795000"/>
              <a:ext cx="838200" cy="1155700"/>
            </a:xfrm>
            <a:prstGeom prst="rect">
              <a:avLst/>
            </a:prstGeom>
          </p:spPr>
        </p:pic>
        <p:sp>
          <p:nvSpPr>
            <p:cNvPr id="109" name="Object 109"/>
            <p:cNvSpPr txBox="1"/>
            <p:nvPr/>
          </p:nvSpPr>
          <p:spPr>
            <a:xfrm>
              <a:off x="22809200" y="10834814"/>
              <a:ext cx="1358900" cy="889000"/>
            </a:xfrm>
            <a:prstGeom prst="rect">
              <a:avLst/>
            </a:prstGeom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83000"/>
                </a:lnSpc>
              </a:pPr>
              <a:r>
                <a:rPr lang="zh-CN" sz="3500" b="0" i="0" dirty="0" smtClean="0">
                  <a:solidFill>
                    <a:srgbClr val="FFFFFF"/>
                  </a:solidFill>
                  <a:latin typeface="OPPOSans-M" panose="00020600040101010101"/>
                  <a:ea typeface="OPPOSans-M" panose="00020600040101010101"/>
                </a:rPr>
                <a:t>20</a:t>
              </a:r>
              <a:endParaRPr lang="zh-CN" altLang="en-US" sz="3500" dirty="0"/>
            </a:p>
            <a:p>
              <a:pPr algn="l">
                <a:lnSpc>
                  <a:spcPct val="83000"/>
                </a:lnSpc>
              </a:pPr>
              <a:r>
                <a:rPr lang="zh-CN" sz="3500" b="0" i="0" dirty="0" smtClean="0">
                  <a:solidFill>
                    <a:srgbClr val="FFFFFF"/>
                  </a:solidFill>
                  <a:latin typeface="OPPOSans-M" panose="00020600040101010101"/>
                  <a:ea typeface="OPPOSans-M" panose="00020600040101010101"/>
                </a:rPr>
                <a:t>22</a:t>
              </a:r>
              <a:endParaRPr lang="zh-CN" altLang="en-US" dirty="0"/>
            </a:p>
          </p:txBody>
        </p:sp>
      </p:grpSp>
      <p:sp>
        <p:nvSpPr>
          <p:cNvPr id="3" name="Object 103"/>
          <p:cNvSpPr txBox="1"/>
          <p:nvPr/>
        </p:nvSpPr>
        <p:spPr>
          <a:xfrm>
            <a:off x="2406014" y="3421380"/>
            <a:ext cx="10154285" cy="205359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0" dirty="0" smtClean="0">
                <a:solidFill>
                  <a:srgbClr val="FFFFFF"/>
                </a:solidFill>
                <a:latin typeface="华文行楷" panose="02010800040101010101" charset="-122"/>
                <a:ea typeface="华文行楷" panose="02010800040101010101" charset="-122"/>
                <a:sym typeface="+mn-ea"/>
              </a:rPr>
              <a:t>无忧云视推</a:t>
            </a:r>
            <a:endParaRPr lang="zh-CN" altLang="en-US" sz="15000" dirty="0"/>
          </a:p>
        </p:txBody>
      </p:sp>
      <p:sp>
        <p:nvSpPr>
          <p:cNvPr id="5" name="Object 104"/>
          <p:cNvSpPr txBox="1"/>
          <p:nvPr/>
        </p:nvSpPr>
        <p:spPr>
          <a:xfrm>
            <a:off x="2406015" y="6142355"/>
            <a:ext cx="8019510" cy="202946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6000" dirty="0" smtClean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</a:t>
            </a:r>
            <a:r>
              <a:rPr lang="zh-CN" sz="6000" dirty="0" smtClean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G时代企业视频</a:t>
            </a:r>
          </a:p>
          <a:p>
            <a:pPr algn="ctr">
              <a:lnSpc>
                <a:spcPct val="100000"/>
              </a:lnSpc>
            </a:pPr>
            <a:r>
              <a:rPr lang="zh-CN" sz="6000" dirty="0" smtClean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智能营销解决方案</a:t>
            </a:r>
            <a:endParaRPr lang="zh-CN" sz="6000" dirty="0" smtClean="0">
              <a:solidFill>
                <a:srgbClr val="FFFFFF"/>
              </a:solidFill>
              <a:latin typeface="ARMaoKaiGB-HV"/>
              <a:ea typeface="ARMaoKaiGB-HV"/>
              <a:sym typeface="+mn-ea"/>
            </a:endParaRPr>
          </a:p>
        </p:txBody>
      </p:sp>
      <p:grpSp>
        <p:nvGrpSpPr>
          <p:cNvPr id="6" name="组合 1010"/>
          <p:cNvGrpSpPr/>
          <p:nvPr/>
        </p:nvGrpSpPr>
        <p:grpSpPr>
          <a:xfrm>
            <a:off x="2233487" y="11883198"/>
            <a:ext cx="5474860" cy="835234"/>
            <a:chOff x="2070100" y="7277100"/>
            <a:chExt cx="5474860" cy="835234"/>
          </a:xfrm>
        </p:grpSpPr>
        <p:pic>
          <p:nvPicPr>
            <p:cNvPr id="7" name="image 1011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2070100" y="7277100"/>
              <a:ext cx="2889249" cy="835234"/>
            </a:xfrm>
            <a:prstGeom prst="rect">
              <a:avLst/>
            </a:prstGeom>
          </p:spPr>
        </p:pic>
        <p:sp>
          <p:nvSpPr>
            <p:cNvPr id="8" name="Object 1012"/>
            <p:cNvSpPr txBox="1"/>
            <p:nvPr/>
          </p:nvSpPr>
          <p:spPr>
            <a:xfrm>
              <a:off x="2223660" y="7449205"/>
              <a:ext cx="5321300" cy="647700"/>
            </a:xfrm>
            <a:prstGeom prst="rect">
              <a:avLst/>
            </a:prstGeom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114000"/>
                </a:lnSpc>
              </a:pPr>
              <a:r>
                <a:rPr lang="zh-CN" altLang="en-US" sz="2800" b="1" dirty="0" smtClean="0">
                  <a:solidFill>
                    <a:srgbClr val="2D71E5"/>
                  </a:solidFill>
                  <a:latin typeface="OPPOSans-B" panose="00020600040101010101"/>
                  <a:ea typeface="OPPOSans-B" panose="00020600040101010101"/>
                </a:rPr>
                <a:t>无忧云网络</a:t>
              </a:r>
              <a:r>
                <a:rPr lang="zh-CN" sz="2800" b="1" i="0" dirty="0" smtClean="0">
                  <a:solidFill>
                    <a:srgbClr val="2D71E5"/>
                  </a:solidFill>
                  <a:latin typeface="OPPOSans-B" panose="00020600040101010101"/>
                  <a:ea typeface="OPPOSans-B" panose="00020600040101010101"/>
                </a:rPr>
                <a:t>出品</a:t>
              </a:r>
              <a:endParaRPr lang="zh-CN" altLang="en-US" sz="2800" dirty="0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" y="-859526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" name="image 9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180800" y="-12700"/>
            <a:ext cx="215900" cy="13741400"/>
          </a:xfrm>
          <a:prstGeom prst="rect">
            <a:avLst/>
          </a:prstGeom>
        </p:spPr>
      </p:pic>
      <p:pic>
        <p:nvPicPr>
          <p:cNvPr id="902" name="image 90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9011" name="image 90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307276" y="1758950"/>
            <a:ext cx="10185400" cy="10198100"/>
          </a:xfrm>
          <a:prstGeom prst="rect">
            <a:avLst/>
          </a:prstGeom>
        </p:spPr>
      </p:pic>
      <p:pic>
        <p:nvPicPr>
          <p:cNvPr id="9012" name="image 90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734657" y="3454400"/>
            <a:ext cx="4533900" cy="7454900"/>
          </a:xfrm>
          <a:prstGeom prst="rect">
            <a:avLst/>
          </a:prstGeom>
        </p:spPr>
      </p:pic>
      <p:pic>
        <p:nvPicPr>
          <p:cNvPr id="9015" name="image 90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312257" y="2959100"/>
            <a:ext cx="3467100" cy="7950200"/>
          </a:xfrm>
          <a:prstGeom prst="rect">
            <a:avLst/>
          </a:prstGeom>
        </p:spPr>
      </p:pic>
      <p:pic>
        <p:nvPicPr>
          <p:cNvPr id="9019" name="image 90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-720000">
            <a:off x="15347625" y="9486057"/>
            <a:ext cx="1157842" cy="4631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2390" y="2545080"/>
            <a:ext cx="5996305" cy="8089265"/>
          </a:xfrm>
          <a:prstGeom prst="rect">
            <a:avLst/>
          </a:prstGeom>
        </p:spPr>
      </p:pic>
      <p:pic>
        <p:nvPicPr>
          <p:cNvPr id="6" name="image 90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472003" y="2743200"/>
            <a:ext cx="5283200" cy="8140700"/>
          </a:xfrm>
          <a:prstGeom prst="rect">
            <a:avLst/>
          </a:prstGeom>
        </p:spPr>
      </p:pic>
      <p:pic>
        <p:nvPicPr>
          <p:cNvPr id="7" name="image 90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3723620" y="2959100"/>
            <a:ext cx="4879975" cy="7759065"/>
          </a:xfrm>
          <a:prstGeom prst="rect">
            <a:avLst/>
          </a:prstGeom>
        </p:spPr>
      </p:pic>
      <p:sp>
        <p:nvSpPr>
          <p:cNvPr id="8" name="Object 9020"/>
          <p:cNvSpPr txBox="1"/>
          <p:nvPr/>
        </p:nvSpPr>
        <p:spPr>
          <a:xfrm rot="-916337">
            <a:off x="14262735" y="5836920"/>
            <a:ext cx="3396615" cy="54483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2290" b="0" i="1" spc="364" dirty="0" smtClean="0">
                <a:solidFill>
                  <a:srgbClr val="FFFFFF"/>
                </a:solidFill>
                <a:latin typeface="OPPOSans-M" panose="00020600040101010101"/>
                <a:ea typeface="OPPOSans-M" panose="00020600040101010101"/>
              </a:rPr>
              <a:t>让短视频营销更简单</a:t>
            </a:r>
            <a:endParaRPr lang="zh-CN" altLang="en-US"/>
          </a:p>
        </p:txBody>
      </p:sp>
      <p:sp>
        <p:nvSpPr>
          <p:cNvPr id="10" name="Object 9018"/>
          <p:cNvSpPr txBox="1"/>
          <p:nvPr/>
        </p:nvSpPr>
        <p:spPr>
          <a:xfrm rot="-841530">
            <a:off x="15745006" y="9200391"/>
            <a:ext cx="2459240" cy="530923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390" spc="221" dirty="0" smtClean="0">
                <a:solidFill>
                  <a:srgbClr val="FFFFFF"/>
                </a:solidFill>
                <a:latin typeface="OPPOSans-R"/>
                <a:ea typeface="OPPOSans-R"/>
              </a:rPr>
              <a:t>无忧云视推</a:t>
            </a:r>
            <a:endParaRPr lang="zh-CN" altLang="en-US" dirty="0"/>
          </a:p>
        </p:txBody>
      </p:sp>
      <p:sp>
        <p:nvSpPr>
          <p:cNvPr id="98" name="textbox 98"/>
          <p:cNvSpPr/>
          <p:nvPr/>
        </p:nvSpPr>
        <p:spPr>
          <a:xfrm>
            <a:off x="1583055" y="4993005"/>
            <a:ext cx="6379845" cy="1826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zh-CN" sz="3200" spc="85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algn="l" rtl="0" eaLnBrk="0">
              <a:lnSpc>
                <a:spcPct val="82000"/>
              </a:lnSpc>
            </a:pPr>
            <a:endParaRPr lang="zh-CN" sz="3200" spc="85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</p:txBody>
      </p:sp>
      <p:pic>
        <p:nvPicPr>
          <p:cNvPr id="601" name="image 60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sp>
        <p:nvSpPr>
          <p:cNvPr id="303" name="Object 303"/>
          <p:cNvSpPr txBox="1"/>
          <p:nvPr/>
        </p:nvSpPr>
        <p:spPr>
          <a:xfrm>
            <a:off x="1384300" y="2012652"/>
            <a:ext cx="7937500" cy="1917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11000" b="1" i="0" dirty="0" smtClean="0">
                <a:solidFill>
                  <a:srgbClr val="7EA1F5"/>
                </a:solidFill>
                <a:latin typeface="OPPOSans-H"/>
                <a:ea typeface="OPPOSans-H"/>
              </a:rPr>
              <a:t>PART 0</a:t>
            </a:r>
            <a:r>
              <a:rPr lang="en-US" altLang="zh-CN" sz="11000" b="1" i="0" dirty="0" smtClean="0">
                <a:solidFill>
                  <a:srgbClr val="7EA1F5"/>
                </a:solidFill>
                <a:latin typeface="OPPOSans-H"/>
                <a:ea typeface="OPPOSans-H"/>
              </a:rPr>
              <a:t>1</a:t>
            </a:r>
          </a:p>
        </p:txBody>
      </p:sp>
      <p:sp>
        <p:nvSpPr>
          <p:cNvPr id="304" name="Object 304"/>
          <p:cNvSpPr txBox="1"/>
          <p:nvPr/>
        </p:nvSpPr>
        <p:spPr>
          <a:xfrm>
            <a:off x="1384300" y="3858209"/>
            <a:ext cx="9575800" cy="20828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12000" b="1" i="0" dirty="0" smtClean="0">
                <a:solidFill>
                  <a:srgbClr val="145CCE"/>
                </a:solidFill>
                <a:latin typeface="OPPOSans-B" panose="00020600040101010101"/>
                <a:ea typeface="OPPOSans-B" panose="00020600040101010101"/>
              </a:rPr>
              <a:t>市场分析</a:t>
            </a:r>
          </a:p>
        </p:txBody>
      </p:sp>
      <p:pic>
        <p:nvPicPr>
          <p:cNvPr id="606" name="image 606"/>
          <p:cNvPicPr>
            <a:picLocks noChangeAspect="1"/>
          </p:cNvPicPr>
          <p:nvPr/>
        </p:nvPicPr>
        <p:blipFill>
          <a:blip r:embed="rId12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" y="-859526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image 6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3" name="image 6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606" name="image 6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grpSp>
        <p:nvGrpSpPr>
          <p:cNvPr id="608" name="组合 608"/>
          <p:cNvGrpSpPr/>
          <p:nvPr/>
        </p:nvGrpSpPr>
        <p:grpSpPr>
          <a:xfrm>
            <a:off x="14602134" y="3149600"/>
            <a:ext cx="8314033" cy="2616200"/>
            <a:chOff x="14602134" y="3149600"/>
            <a:chExt cx="8314033" cy="2616200"/>
          </a:xfrm>
        </p:grpSpPr>
        <p:sp>
          <p:nvSpPr>
            <p:cNvPr id="609" name="Object 609"/>
            <p:cNvSpPr txBox="1"/>
            <p:nvPr/>
          </p:nvSpPr>
          <p:spPr>
            <a:xfrm>
              <a:off x="14602134" y="3073400"/>
              <a:ext cx="4839957" cy="762000"/>
            </a:xfrm>
            <a:prstGeom prst="rect">
              <a:avLst/>
            </a:prstGeom>
          </p:spPr>
          <p:txBody>
            <a:bodyPr vert="horz" rtlCol="0" anchor="t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sz="5000" b="0" i="0" dirty="0" smtClean="0">
                  <a:solidFill>
                    <a:srgbClr val="2E2C2C"/>
                  </a:solidFill>
                  <a:latin typeface="黑体" panose="02010609060101010101" charset="-122"/>
                  <a:ea typeface="黑体" panose="02010609060101010101" charset="-122"/>
                </a:rPr>
                <a:t>新机会在哪？</a:t>
              </a:r>
              <a:endParaRPr lang="zh-CN" altLang="en-US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6010" name="Object 6010"/>
            <p:cNvSpPr txBox="1"/>
            <p:nvPr/>
          </p:nvSpPr>
          <p:spPr>
            <a:xfrm>
              <a:off x="15035015" y="4165600"/>
              <a:ext cx="8033553" cy="1524000"/>
            </a:xfrm>
            <a:prstGeom prst="rect">
              <a:avLst/>
            </a:prstGeom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139000"/>
                </a:lnSpc>
              </a:pPr>
              <a:r>
                <a:rPr lang="zh-CN" sz="2400" b="0" i="0" dirty="0" smtClean="0">
                  <a:solidFill>
                    <a:srgbClr val="313030"/>
                  </a:solidFill>
                  <a:latin typeface="OPPOSans-R"/>
                  <a:ea typeface="OPPOSans-R"/>
                </a:rPr>
                <a:t>1、短视频搜索新机会一：更好挖掘用户需求新地方</a:t>
              </a:r>
              <a:endParaRPr lang="zh-CN" altLang="en-US" sz="2400" dirty="0"/>
            </a:p>
            <a:p>
              <a:pPr algn="l">
                <a:lnSpc>
                  <a:spcPct val="139000"/>
                </a:lnSpc>
              </a:pPr>
              <a:r>
                <a:rPr lang="zh-CN" sz="2400" b="0" i="0" dirty="0" smtClean="0">
                  <a:solidFill>
                    <a:srgbClr val="313030"/>
                  </a:solidFill>
                  <a:latin typeface="OPPOSans-R"/>
                  <a:ea typeface="OPPOSans-R"/>
                </a:rPr>
                <a:t>2、短视频搜索新机会二：短视频未来可期</a:t>
              </a:r>
              <a:endParaRPr lang="zh-CN" altLang="en-US" sz="2400" dirty="0"/>
            </a:p>
            <a:p>
              <a:pPr algn="l">
                <a:lnSpc>
                  <a:spcPct val="139000"/>
                </a:lnSpc>
              </a:pPr>
              <a:r>
                <a:rPr lang="zh-CN" sz="2400" b="0" i="0" dirty="0" smtClean="0">
                  <a:solidFill>
                    <a:srgbClr val="313030"/>
                  </a:solidFill>
                  <a:latin typeface="OPPOSans-R"/>
                  <a:ea typeface="OPPOSans-R"/>
                </a:rPr>
                <a:t>3、短视频搜索新机会三：短视频推广可能更有效果</a:t>
              </a:r>
              <a:endParaRPr lang="zh-CN" altLang="en-US" dirty="0"/>
            </a:p>
          </p:txBody>
        </p:sp>
      </p:grpSp>
      <p:sp>
        <p:nvSpPr>
          <p:cNvPr id="6011" name="Object 6011"/>
          <p:cNvSpPr txBox="1"/>
          <p:nvPr/>
        </p:nvSpPr>
        <p:spPr>
          <a:xfrm>
            <a:off x="15141578" y="8039154"/>
            <a:ext cx="5745986" cy="3048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39000"/>
              </a:lnSpc>
            </a:pPr>
            <a:r>
              <a:rPr lang="zh-CN" sz="2400" b="0" i="0" dirty="0" smtClean="0">
                <a:solidFill>
                  <a:srgbClr val="313030"/>
                </a:solidFill>
                <a:latin typeface="OPPOSans-R"/>
                <a:ea typeface="OPPOSans-R"/>
              </a:rPr>
              <a:t>能打败微信的并不是另一个微信。</a:t>
            </a:r>
            <a:endParaRPr lang="zh-CN" altLang="en-US" sz="2400"/>
          </a:p>
          <a:p>
            <a:pPr algn="l">
              <a:lnSpc>
                <a:spcPct val="139000"/>
              </a:lnSpc>
            </a:pPr>
            <a:r>
              <a:rPr lang="zh-CN" sz="2400" b="0" i="0" dirty="0" smtClean="0">
                <a:solidFill>
                  <a:srgbClr val="313030"/>
                </a:solidFill>
                <a:latin typeface="OPPOSans-R"/>
                <a:ea typeface="OPPOSans-R"/>
              </a:rPr>
              <a:t>能打败百度也并不是另一个百度。</a:t>
            </a:r>
            <a:endParaRPr lang="zh-CN" altLang="en-US" sz="2400"/>
          </a:p>
          <a:p>
            <a:pPr algn="l">
              <a:lnSpc>
                <a:spcPct val="139000"/>
              </a:lnSpc>
            </a:pPr>
            <a:r>
              <a:rPr lang="zh-CN" sz="2400" b="0" i="0" dirty="0" smtClean="0">
                <a:solidFill>
                  <a:srgbClr val="313030"/>
                </a:solidFill>
                <a:latin typeface="OPPOSans-R"/>
                <a:ea typeface="OPPOSans-R"/>
              </a:rPr>
              <a:t>真正能有威胁的是降维打击。</a:t>
            </a:r>
            <a:endParaRPr lang="zh-CN" altLang="en-US" sz="2400"/>
          </a:p>
          <a:p>
            <a:pPr algn="l">
              <a:lnSpc>
                <a:spcPct val="139000"/>
              </a:lnSpc>
            </a:pPr>
            <a:r>
              <a:rPr lang="zh-CN" sz="2400" b="0" i="0" dirty="0" smtClean="0">
                <a:solidFill>
                  <a:srgbClr val="313030"/>
                </a:solidFill>
                <a:latin typeface="OPPOSans-R"/>
                <a:ea typeface="OPPOSans-R"/>
              </a:rPr>
              <a:t>拿短视频搜索来说，</a:t>
            </a:r>
            <a:endParaRPr lang="zh-CN" altLang="en-US" sz="2400"/>
          </a:p>
          <a:p>
            <a:pPr algn="l">
              <a:lnSpc>
                <a:spcPct val="139000"/>
              </a:lnSpc>
            </a:pPr>
            <a:r>
              <a:rPr lang="zh-CN" sz="2400" b="0" i="0" dirty="0" smtClean="0">
                <a:solidFill>
                  <a:srgbClr val="313030"/>
                </a:solidFill>
                <a:latin typeface="OPPOSans-R"/>
                <a:ea typeface="OPPOSans-R"/>
              </a:rPr>
              <a:t>用户更喜欢直观视频，</a:t>
            </a:r>
            <a:endParaRPr lang="zh-CN" altLang="en-US" sz="2400"/>
          </a:p>
          <a:p>
            <a:pPr algn="l">
              <a:lnSpc>
                <a:spcPct val="139000"/>
              </a:lnSpc>
            </a:pPr>
            <a:r>
              <a:rPr lang="zh-CN" sz="2400" b="0" i="0" dirty="0" smtClean="0">
                <a:solidFill>
                  <a:srgbClr val="313030"/>
                </a:solidFill>
                <a:latin typeface="OPPOSans-R"/>
                <a:ea typeface="OPPOSans-R"/>
              </a:rPr>
              <a:t>所以视频天生比图片更具有优势。</a:t>
            </a:r>
            <a:endParaRPr lang="zh-CN" altLang="en-US"/>
          </a:p>
        </p:txBody>
      </p:sp>
      <p:sp>
        <p:nvSpPr>
          <p:cNvPr id="6012" name="Object 6012"/>
          <p:cNvSpPr txBox="1"/>
          <p:nvPr/>
        </p:nvSpPr>
        <p:spPr>
          <a:xfrm>
            <a:off x="14602134" y="6921500"/>
            <a:ext cx="4839957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5000" b="0" i="0" dirty="0" smtClean="0">
                <a:solidFill>
                  <a:srgbClr val="2E2C2C"/>
                </a:solidFill>
                <a:latin typeface="黑体" panose="02010609060101010101" charset="-122"/>
                <a:ea typeface="黑体" panose="02010609060101010101" charset="-122"/>
              </a:rPr>
              <a:t>新机会在哪？</a:t>
            </a:r>
            <a:endParaRPr lang="zh-CN" altLang="en-US" sz="5000" b="0" i="0" dirty="0" smtClean="0">
              <a:solidFill>
                <a:srgbClr val="2E2C2C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013" name="image 60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9" name="图片 8" descr="341635851313_.pic_h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6081" y="2840355"/>
            <a:ext cx="5673090" cy="8512175"/>
          </a:xfrm>
          <a:prstGeom prst="rect">
            <a:avLst/>
          </a:prstGeom>
          <a:ln>
            <a:solidFill>
              <a:schemeClr val="bg2"/>
            </a:solidFill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</p:pic>
      <p:pic>
        <p:nvPicPr>
          <p:cNvPr id="11" name="图片 10" descr="351635851314_.pic_hd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2878" y="2820035"/>
            <a:ext cx="4831715" cy="8587740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现在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-495590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image 8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803" name="image 8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806" name="image 8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807" name="image 8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809" name="image 80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sp>
        <p:nvSpPr>
          <p:cNvPr id="8010" name="Object 8010"/>
          <p:cNvSpPr txBox="1"/>
          <p:nvPr/>
        </p:nvSpPr>
        <p:spPr>
          <a:xfrm>
            <a:off x="6448653" y="10166350"/>
            <a:ext cx="11486692" cy="10414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6810" b="0" i="0" dirty="0" smtClean="0">
                <a:solidFill>
                  <a:srgbClr val="312F2F"/>
                </a:solidFill>
                <a:latin typeface="华文新魏" panose="02010800040101010101" charset="-122"/>
                <a:ea typeface="华文新魏" panose="02010800040101010101" charset="-122"/>
              </a:rPr>
              <a:t>各大搜索引擎视频搜索</a:t>
            </a:r>
            <a:endParaRPr lang="zh-CN" altLang="en-US" sz="6810" b="0" i="0" dirty="0" smtClean="0">
              <a:solidFill>
                <a:srgbClr val="312F2F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2240" y="3580130"/>
            <a:ext cx="2827655" cy="563689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4096" y="3510280"/>
            <a:ext cx="2806065" cy="563753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7168" y="3580130"/>
            <a:ext cx="2794635" cy="131635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7645" y="4695271"/>
            <a:ext cx="2794635" cy="449072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16004" y="3460037"/>
            <a:ext cx="2787015" cy="114554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115369" y="4516755"/>
            <a:ext cx="2787650" cy="460629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9012" y="3510280"/>
            <a:ext cx="2815590" cy="56375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82362" y="3518853"/>
            <a:ext cx="2846070" cy="5636895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现在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" y="-625765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1" name="image 10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1003" name="image 10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006" name="image 10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1007" name="image 10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1008" name="image 100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2364700" y="8559800"/>
            <a:ext cx="1320800" cy="1308100"/>
          </a:xfrm>
          <a:prstGeom prst="rect">
            <a:avLst/>
          </a:prstGeom>
        </p:spPr>
      </p:pic>
      <p:pic>
        <p:nvPicPr>
          <p:cNvPr id="1009" name="image 100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485900" y="8064500"/>
            <a:ext cx="177800" cy="2082800"/>
          </a:xfrm>
          <a:prstGeom prst="rect">
            <a:avLst/>
          </a:prstGeom>
        </p:spPr>
      </p:pic>
      <p:grpSp>
        <p:nvGrpSpPr>
          <p:cNvPr id="10010" name="组合 10010"/>
          <p:cNvGrpSpPr/>
          <p:nvPr/>
        </p:nvGrpSpPr>
        <p:grpSpPr>
          <a:xfrm>
            <a:off x="1854365" y="3217987"/>
            <a:ext cx="14122294" cy="7496919"/>
            <a:chOff x="1838965" y="3463185"/>
            <a:chExt cx="14122294" cy="7496919"/>
          </a:xfrm>
        </p:grpSpPr>
        <p:pic>
          <p:nvPicPr>
            <p:cNvPr id="10011" name="image 10011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1838965" y="3463185"/>
              <a:ext cx="14122294" cy="7496919"/>
            </a:xfrm>
            <a:prstGeom prst="rect">
              <a:avLst/>
            </a:prstGeom>
          </p:spPr>
        </p:pic>
        <p:sp>
          <p:nvSpPr>
            <p:cNvPr id="10012" name="Object 10012"/>
            <p:cNvSpPr txBox="1"/>
            <p:nvPr/>
          </p:nvSpPr>
          <p:spPr>
            <a:xfrm>
              <a:off x="2372495" y="6137835"/>
              <a:ext cx="13473395" cy="4191000"/>
            </a:xfrm>
            <a:prstGeom prst="rect">
              <a:avLst/>
            </a:prstGeom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125000"/>
                </a:lnSpc>
              </a:pPr>
              <a:r>
                <a:rPr lang="zh-CN" sz="4400" b="0" i="0" dirty="0" smtClean="0">
                  <a:solidFill>
                    <a:srgbClr val="FFFFFF"/>
                  </a:solidFill>
                  <a:latin typeface="OPPOSans-R"/>
                  <a:ea typeface="OPPOSans-R"/>
                </a:rPr>
                <a:t>       </a:t>
              </a:r>
              <a:r>
                <a:rPr lang="zh-CN" sz="4400" b="0" i="0" dirty="0" smtClean="0">
                  <a:solidFill>
                    <a:srgbClr val="333232"/>
                  </a:solidFill>
                  <a:latin typeface="OPPOSans-R"/>
                  <a:ea typeface="OPPOSans-R"/>
                </a:rPr>
                <a:t>为实体经济转型升级所研发的营销系统，利用当下最热门的</a:t>
              </a:r>
              <a:r>
                <a:rPr lang="zh-CN" sz="4400" b="0" i="0" dirty="0" smtClean="0">
                  <a:solidFill>
                    <a:srgbClr val="FFFFFF"/>
                  </a:solidFill>
                  <a:latin typeface="OPPOSans-R"/>
                  <a:ea typeface="OPPOSans-R"/>
                </a:rPr>
                <a:t>短视频营销和互联网思维</a:t>
              </a:r>
              <a:r>
                <a:rPr lang="zh-CN" sz="4400" b="0" i="0" dirty="0" smtClean="0">
                  <a:solidFill>
                    <a:srgbClr val="454343"/>
                  </a:solidFill>
                  <a:latin typeface="OPPOSans-R"/>
                  <a:ea typeface="OPPOSans-R"/>
                </a:rPr>
                <a:t>以及</a:t>
              </a:r>
              <a:r>
                <a:rPr lang="zh-CN" sz="4400" b="0" i="0" dirty="0" smtClean="0">
                  <a:solidFill>
                    <a:srgbClr val="FFFFFF"/>
                  </a:solidFill>
                  <a:latin typeface="OPPOSans-R"/>
                  <a:ea typeface="OPPOSans-R"/>
                </a:rPr>
                <a:t>大数据分析</a:t>
              </a:r>
              <a:r>
                <a:rPr lang="zh-CN" sz="4400" b="0" i="0" dirty="0" smtClean="0">
                  <a:solidFill>
                    <a:srgbClr val="2F2E2E"/>
                  </a:solidFill>
                  <a:latin typeface="OPPOSans-R"/>
                  <a:ea typeface="OPPOSans-R"/>
                </a:rPr>
                <a:t>等为商家提供强有力的营销手段，以</a:t>
              </a:r>
              <a:r>
                <a:rPr lang="zh-CN" sz="4400" b="0" i="0" dirty="0" smtClean="0">
                  <a:solidFill>
                    <a:srgbClr val="FFFFFF"/>
                  </a:solidFill>
                  <a:latin typeface="OPPOSans-R"/>
                  <a:ea typeface="OPPOSans-R"/>
                </a:rPr>
                <a:t>最低的营销成本</a:t>
              </a:r>
              <a:r>
                <a:rPr lang="zh-CN" sz="4400" b="0" i="0" dirty="0" smtClean="0">
                  <a:solidFill>
                    <a:srgbClr val="373434"/>
                  </a:solidFill>
                  <a:latin typeface="OPPOSans-R"/>
                  <a:ea typeface="OPPOSans-R"/>
                </a:rPr>
                <a:t>获取</a:t>
              </a:r>
              <a:r>
                <a:rPr lang="zh-CN" sz="4400" b="0" i="0" dirty="0" smtClean="0">
                  <a:solidFill>
                    <a:srgbClr val="FFFFFF"/>
                  </a:solidFill>
                  <a:latin typeface="OPPOSans-R"/>
                  <a:ea typeface="OPPOSans-R"/>
                </a:rPr>
                <a:t>最优质的客户资源，</a:t>
              </a:r>
              <a:r>
                <a:rPr lang="zh-CN" sz="4400" b="0" i="0" dirty="0" smtClean="0">
                  <a:solidFill>
                    <a:srgbClr val="333131"/>
                  </a:solidFill>
                  <a:latin typeface="OPPOSans-R"/>
                  <a:ea typeface="OPPOSans-R"/>
                </a:rPr>
                <a:t>以</a:t>
              </a:r>
              <a:r>
                <a:rPr lang="zh-CN" sz="4400" b="0" i="0" dirty="0" smtClean="0">
                  <a:solidFill>
                    <a:srgbClr val="FFFFFF"/>
                  </a:solidFill>
                  <a:latin typeface="OPPOSans-R"/>
                  <a:ea typeface="OPPOSans-R"/>
                </a:rPr>
                <a:t>最快速的传播手段</a:t>
              </a:r>
              <a:r>
                <a:rPr lang="zh-CN" sz="4400" b="0" i="0" dirty="0" smtClean="0">
                  <a:solidFill>
                    <a:srgbClr val="353333"/>
                  </a:solidFill>
                  <a:latin typeface="OPPOSans-R"/>
                  <a:ea typeface="OPPOSans-R"/>
                </a:rPr>
                <a:t>得到</a:t>
              </a:r>
              <a:r>
                <a:rPr lang="zh-CN" sz="4400" b="0" i="0" dirty="0" smtClean="0">
                  <a:solidFill>
                    <a:srgbClr val="FFFFFF"/>
                  </a:solidFill>
                  <a:latin typeface="OPPOSans-R"/>
                  <a:ea typeface="OPPOSans-R"/>
                </a:rPr>
                <a:t>最有效的营销推广。</a:t>
              </a:r>
              <a:endParaRPr lang="zh-CN" altLang="en-US"/>
            </a:p>
          </p:txBody>
        </p:sp>
        <p:sp>
          <p:nvSpPr>
            <p:cNvPr id="10014" name="Object 10014"/>
            <p:cNvSpPr txBox="1"/>
            <p:nvPr/>
          </p:nvSpPr>
          <p:spPr>
            <a:xfrm>
              <a:off x="2233317" y="4073303"/>
              <a:ext cx="8170140" cy="1727200"/>
            </a:xfrm>
            <a:prstGeom prst="rect">
              <a:avLst/>
            </a:prstGeom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11310" b="0" dirty="0" smtClean="0">
                  <a:solidFill>
                    <a:srgbClr val="FFFFFF"/>
                  </a:solidFill>
                  <a:latin typeface="华文行楷" panose="02010800040101010101" charset="-122"/>
                  <a:ea typeface="华文行楷" panose="02010800040101010101" charset="-122"/>
                </a:rPr>
                <a:t>无</a:t>
              </a:r>
              <a:r>
                <a:rPr lang="zh-CN" altLang="en-US" sz="11310" dirty="0">
                  <a:solidFill>
                    <a:srgbClr val="FFFFFF"/>
                  </a:solidFill>
                  <a:latin typeface="华文行楷" panose="02010800040101010101" charset="-122"/>
                  <a:ea typeface="华文行楷" panose="02010800040101010101" charset="-122"/>
                </a:rPr>
                <a:t>忧</a:t>
              </a:r>
              <a:r>
                <a:rPr lang="zh-CN" altLang="en-US" sz="11310" b="0" dirty="0" smtClean="0">
                  <a:solidFill>
                    <a:srgbClr val="FFFFFF"/>
                  </a:solidFill>
                  <a:latin typeface="华文行楷" panose="02010800040101010101" charset="-122"/>
                  <a:ea typeface="华文行楷" panose="02010800040101010101" charset="-122"/>
                </a:rPr>
                <a:t>云</a:t>
              </a:r>
              <a:r>
                <a:rPr lang="zh-CN" sz="11310" b="0" dirty="0" smtClean="0">
                  <a:solidFill>
                    <a:srgbClr val="FFFFFF"/>
                  </a:solidFill>
                  <a:latin typeface="华文行楷" panose="02010800040101010101" charset="-122"/>
                  <a:ea typeface="华文行楷" panose="02010800040101010101" charset="-122"/>
                </a:rPr>
                <a:t>视推</a:t>
              </a:r>
              <a:endParaRPr lang="zh-CN" altLang="en-US" dirty="0">
                <a:latin typeface="华文行楷" panose="02010800040101010101" charset="-122"/>
                <a:ea typeface="华文行楷" panose="02010800040101010101" charset="-122"/>
              </a:endParaRPr>
            </a:p>
          </p:txBody>
        </p:sp>
      </p:grpSp>
      <p:pic>
        <p:nvPicPr>
          <p:cNvPr id="10015" name="image 1001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485900" y="4495800"/>
            <a:ext cx="177800" cy="2082800"/>
          </a:xfrm>
          <a:prstGeom prst="rect">
            <a:avLst/>
          </a:prstGeom>
        </p:spPr>
      </p:pic>
      <p:pic>
        <p:nvPicPr>
          <p:cNvPr id="10016" name="image 1001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10019" name="image 1001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5715999" y="3971923"/>
            <a:ext cx="6458036" cy="6629402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解决方案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7" y="-592028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左箭头 6"/>
          <p:cNvSpPr/>
          <p:nvPr/>
        </p:nvSpPr>
        <p:spPr>
          <a:xfrm>
            <a:off x="6897370" y="7157720"/>
            <a:ext cx="1181735" cy="485775"/>
          </a:xfrm>
          <a:prstGeom prst="lef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>
            <a:off x="12698730" y="9660255"/>
            <a:ext cx="1906270" cy="485775"/>
          </a:xfrm>
          <a:prstGeom prst="rightArrow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右箭头 4"/>
          <p:cNvSpPr/>
          <p:nvPr/>
        </p:nvSpPr>
        <p:spPr>
          <a:xfrm>
            <a:off x="13625830" y="5478145"/>
            <a:ext cx="979170" cy="485775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01" name="image 6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3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6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pic>
        <p:nvPicPr>
          <p:cNvPr id="75" name="picture 7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065219" y="4285615"/>
            <a:ext cx="6667500" cy="6229985"/>
          </a:xfrm>
          <a:prstGeom prst="rect">
            <a:avLst/>
          </a:prstGeom>
        </p:spPr>
      </p:pic>
      <p:sp>
        <p:nvSpPr>
          <p:cNvPr id="77" name="textbox 77"/>
          <p:cNvSpPr/>
          <p:nvPr/>
        </p:nvSpPr>
        <p:spPr>
          <a:xfrm>
            <a:off x="2251075" y="6883400"/>
            <a:ext cx="4347210" cy="1035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marL="1460500" indent="-915035" algn="l" rtl="0" eaLnBrk="0">
              <a:lnSpc>
                <a:spcPct val="100000"/>
              </a:lnSpc>
            </a:pPr>
            <a:r>
              <a:rPr sz="2800" spc="100" dirty="0">
                <a:ln w="317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   获</a:t>
            </a:r>
            <a:r>
              <a:rPr lang="zh-CN" sz="2800" spc="100" dirty="0">
                <a:ln w="317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取</a:t>
            </a:r>
            <a:r>
              <a:rPr sz="2800" spc="100" dirty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优质</a:t>
            </a:r>
            <a:r>
              <a:rPr sz="2800" spc="100" dirty="0">
                <a:ln w="317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的</a:t>
            </a:r>
            <a:r>
              <a:rPr sz="2800" spc="80" dirty="0">
                <a:ln w="317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潜</a:t>
            </a:r>
            <a:r>
              <a:rPr sz="2800" spc="100" dirty="0">
                <a:ln w="317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在</a:t>
            </a:r>
            <a:r>
              <a:rPr sz="2800" spc="100" dirty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客</a:t>
            </a:r>
            <a:r>
              <a:rPr sz="2800" spc="70" dirty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户</a:t>
            </a:r>
            <a:endParaRPr lang="en-US" altLang="en-US" sz="1700" dirty="0"/>
          </a:p>
          <a:p>
            <a:pPr algn="l" rtl="0" eaLnBrk="0">
              <a:lnSpc>
                <a:spcPct val="101000"/>
              </a:lnSpc>
            </a:pPr>
            <a:endParaRPr lang="en-US" altLang="en-US" sz="1200" dirty="0"/>
          </a:p>
          <a:p>
            <a:pPr indent="12700" algn="l" rtl="0" eaLnBrk="0">
              <a:lnSpc>
                <a:spcPct val="92000"/>
              </a:lnSpc>
              <a:spcBef>
                <a:spcPts val="5"/>
              </a:spcBef>
            </a:pPr>
            <a:r>
              <a:rPr sz="2000" spc="-2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             流量大</a:t>
            </a:r>
            <a:r>
              <a:rPr lang="zh-CN" sz="2000" spc="-2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、</a:t>
            </a:r>
            <a:r>
              <a:rPr sz="2000" spc="-2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流量准</a:t>
            </a:r>
            <a:r>
              <a:rPr lang="zh-CN" sz="2000" spc="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、</a:t>
            </a:r>
            <a:r>
              <a:rPr sz="2000" spc="-2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流量稳定</a:t>
            </a:r>
            <a:endParaRPr lang="en-US" altLang="en-US" sz="2000" dirty="0"/>
          </a:p>
        </p:txBody>
      </p:sp>
      <p:sp>
        <p:nvSpPr>
          <p:cNvPr id="8" name="textbox 77"/>
          <p:cNvSpPr/>
          <p:nvPr/>
        </p:nvSpPr>
        <p:spPr>
          <a:xfrm>
            <a:off x="14951710" y="5203190"/>
            <a:ext cx="4495800" cy="1035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14605" algn="l" rtl="0" eaLnBrk="0">
              <a:lnSpc>
                <a:spcPct val="86000"/>
              </a:lnSpc>
            </a:pPr>
            <a:r>
              <a:rPr sz="2800" spc="100" dirty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留住</a:t>
            </a:r>
            <a:r>
              <a:rPr sz="2800" spc="100" dirty="0">
                <a:ln w="317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每一个</a:t>
            </a:r>
            <a:r>
              <a:rPr sz="2800" spc="70" dirty="0">
                <a:ln w="317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有</a:t>
            </a:r>
            <a:r>
              <a:rPr sz="2800" spc="100" dirty="0">
                <a:ln w="317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意向的</a:t>
            </a:r>
            <a:r>
              <a:rPr sz="2800" spc="100" dirty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客</a:t>
            </a:r>
            <a:r>
              <a:rPr sz="2800" spc="70" dirty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户</a:t>
            </a:r>
          </a:p>
          <a:p>
            <a:pPr indent="14605" algn="l" rtl="0" eaLnBrk="0">
              <a:lnSpc>
                <a:spcPct val="86000"/>
              </a:lnSpc>
            </a:pPr>
            <a:r>
              <a:rPr sz="2000" spc="-2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</a:t>
            </a:r>
          </a:p>
          <a:p>
            <a:pPr indent="13970" algn="l" rtl="0" eaLnBrk="0">
              <a:lnSpc>
                <a:spcPts val="2165"/>
              </a:lnSpc>
            </a:pPr>
            <a:r>
              <a:rPr lang="zh-CN" sz="2000" spc="-1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引流</a:t>
            </a:r>
            <a:r>
              <a:rPr sz="2000" spc="-1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入口全开设</a:t>
            </a:r>
            <a:r>
              <a:rPr sz="2000" spc="-73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，</a:t>
            </a:r>
            <a:r>
              <a:rPr sz="200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</a:t>
            </a:r>
            <a:r>
              <a:rPr sz="2000" spc="-1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满足客户</a:t>
            </a:r>
            <a:r>
              <a:rPr sz="200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所有需求</a:t>
            </a:r>
            <a:endParaRPr lang="en-US" altLang="en-US" sz="2000" dirty="0"/>
          </a:p>
          <a:p>
            <a:pPr indent="13970" algn="l" rtl="0" eaLnBrk="0">
              <a:lnSpc>
                <a:spcPts val="2165"/>
              </a:lnSpc>
            </a:pPr>
            <a:endParaRPr lang="en-US" altLang="en-US" sz="2000" dirty="0"/>
          </a:p>
        </p:txBody>
      </p:sp>
      <p:sp>
        <p:nvSpPr>
          <p:cNvPr id="9" name="textbox 77"/>
          <p:cNvSpPr/>
          <p:nvPr/>
        </p:nvSpPr>
        <p:spPr>
          <a:xfrm>
            <a:off x="14951710" y="9385935"/>
            <a:ext cx="6943090" cy="1035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50800" algn="l" rtl="0" eaLnBrk="0">
              <a:lnSpc>
                <a:spcPct val="88000"/>
              </a:lnSpc>
            </a:pPr>
            <a:r>
              <a:rPr sz="2800" dirty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实时</a:t>
            </a:r>
            <a:r>
              <a:rPr lang="zh-CN" sz="2800" dirty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只能</a:t>
            </a:r>
            <a:r>
              <a:rPr sz="2800" dirty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接待</a:t>
            </a:r>
            <a:r>
              <a:rPr sz="2800" dirty="0">
                <a:ln w="317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，</a:t>
            </a:r>
            <a:r>
              <a:rPr sz="2800" spc="-180" dirty="0"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  <a:r>
              <a:rPr sz="2800" spc="-175" dirty="0"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  <a:r>
              <a:rPr sz="2800" dirty="0">
                <a:ln w="317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不错</a:t>
            </a:r>
            <a:r>
              <a:rPr sz="2800" spc="100" dirty="0">
                <a:ln w="317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过任何一个</a:t>
            </a:r>
            <a:r>
              <a:rPr sz="2800" spc="100" dirty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客</a:t>
            </a:r>
            <a:r>
              <a:rPr sz="2800" spc="75" dirty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户</a:t>
            </a:r>
            <a:endParaRPr sz="2800" spc="70" dirty="0">
              <a:ln w="3175" cap="flat" cmpd="sng">
                <a:solidFill>
                  <a:srgbClr val="FF0000">
                    <a:alpha val="100000"/>
                  </a:srgbClr>
                </a:solidFill>
                <a:prstDash val="solid"/>
                <a:miter lim="0"/>
              </a:ln>
              <a:solidFill>
                <a:srgbClr val="FF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indent="14605" algn="l" rtl="0" eaLnBrk="0">
              <a:lnSpc>
                <a:spcPct val="86000"/>
              </a:lnSpc>
            </a:pPr>
            <a:r>
              <a:rPr sz="2000" spc="-2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</a:t>
            </a:r>
          </a:p>
          <a:p>
            <a:pPr indent="13970" algn="l" rtl="0" eaLnBrk="0">
              <a:lnSpc>
                <a:spcPts val="2165"/>
              </a:lnSpc>
            </a:pPr>
            <a:r>
              <a:rPr sz="200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7×24小时</a:t>
            </a:r>
            <a:r>
              <a:rPr sz="2000" spc="-29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，</a:t>
            </a:r>
            <a:r>
              <a:rPr sz="200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自动</a:t>
            </a:r>
            <a:r>
              <a:rPr lang="zh-CN" sz="200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在线</a:t>
            </a:r>
            <a:r>
              <a:rPr sz="2000" dirty="0">
                <a:solidFill>
                  <a:srgbClr val="7F7F7F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接待</a:t>
            </a:r>
            <a:endParaRPr lang="en-US" altLang="en-US" sz="2000" dirty="0"/>
          </a:p>
        </p:txBody>
      </p:sp>
      <p:sp>
        <p:nvSpPr>
          <p:cNvPr id="304" name="Object 304"/>
          <p:cNvSpPr txBox="1"/>
          <p:nvPr/>
        </p:nvSpPr>
        <p:spPr>
          <a:xfrm>
            <a:off x="9119235" y="1816100"/>
            <a:ext cx="4304665" cy="129921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8000" b="1" i="0" dirty="0" smtClean="0">
                <a:solidFill>
                  <a:srgbClr val="145CCE"/>
                </a:solidFill>
                <a:latin typeface="黑体" panose="02010609060101010101" charset="-122"/>
                <a:ea typeface="黑体" panose="02010609060101010101" charset="-122"/>
              </a:rPr>
              <a:t>营销闭环</a:t>
            </a:r>
          </a:p>
        </p:txBody>
      </p:sp>
      <p:pic>
        <p:nvPicPr>
          <p:cNvPr id="2009" name="image 200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2703" name="image 270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image 6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3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6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sp>
        <p:nvSpPr>
          <p:cNvPr id="8" name="Object 304"/>
          <p:cNvSpPr txBox="1"/>
          <p:nvPr/>
        </p:nvSpPr>
        <p:spPr>
          <a:xfrm>
            <a:off x="9946640" y="1816100"/>
            <a:ext cx="4491355" cy="129921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8000" b="1" i="0" dirty="0" smtClean="0">
                <a:solidFill>
                  <a:srgbClr val="145CCE"/>
                </a:solidFill>
                <a:latin typeface="黑体" panose="02010609060101010101" charset="-122"/>
                <a:ea typeface="黑体" panose="02010609060101010101" charset="-122"/>
              </a:rPr>
              <a:t>解决方案</a:t>
            </a:r>
          </a:p>
        </p:txBody>
      </p:sp>
      <p:pic>
        <p:nvPicPr>
          <p:cNvPr id="2009" name="image 200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2703" name="image 270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092" y="3362793"/>
            <a:ext cx="15121288" cy="91151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" name="image 9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180800" y="-12700"/>
            <a:ext cx="215900" cy="13741400"/>
          </a:xfrm>
          <a:prstGeom prst="rect">
            <a:avLst/>
          </a:prstGeom>
        </p:spPr>
      </p:pic>
      <p:pic>
        <p:nvPicPr>
          <p:cNvPr id="902" name="image 90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9011" name="image 90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307276" y="1758950"/>
            <a:ext cx="10185400" cy="10198100"/>
          </a:xfrm>
          <a:prstGeom prst="rect">
            <a:avLst/>
          </a:prstGeom>
        </p:spPr>
      </p:pic>
      <p:pic>
        <p:nvPicPr>
          <p:cNvPr id="9012" name="image 90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734657" y="3454400"/>
            <a:ext cx="4533900" cy="7454900"/>
          </a:xfrm>
          <a:prstGeom prst="rect">
            <a:avLst/>
          </a:prstGeom>
        </p:spPr>
      </p:pic>
      <p:pic>
        <p:nvPicPr>
          <p:cNvPr id="9015" name="image 90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312257" y="2959100"/>
            <a:ext cx="3467100" cy="7950200"/>
          </a:xfrm>
          <a:prstGeom prst="rect">
            <a:avLst/>
          </a:prstGeom>
        </p:spPr>
      </p:pic>
      <p:pic>
        <p:nvPicPr>
          <p:cNvPr id="9019" name="image 90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-720000">
            <a:off x="15347625" y="9486057"/>
            <a:ext cx="1157842" cy="4631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2390" y="2545080"/>
            <a:ext cx="5996305" cy="8089265"/>
          </a:xfrm>
          <a:prstGeom prst="rect">
            <a:avLst/>
          </a:prstGeom>
        </p:spPr>
      </p:pic>
      <p:pic>
        <p:nvPicPr>
          <p:cNvPr id="6" name="image 90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472003" y="2743200"/>
            <a:ext cx="5283200" cy="8140700"/>
          </a:xfrm>
          <a:prstGeom prst="rect">
            <a:avLst/>
          </a:prstGeom>
        </p:spPr>
      </p:pic>
      <p:pic>
        <p:nvPicPr>
          <p:cNvPr id="7" name="image 90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3681237" y="3055126"/>
            <a:ext cx="4879975" cy="7759065"/>
          </a:xfrm>
          <a:prstGeom prst="rect">
            <a:avLst/>
          </a:prstGeom>
        </p:spPr>
      </p:pic>
      <p:sp>
        <p:nvSpPr>
          <p:cNvPr id="8" name="Object 9020"/>
          <p:cNvSpPr txBox="1"/>
          <p:nvPr/>
        </p:nvSpPr>
        <p:spPr>
          <a:xfrm rot="-916337">
            <a:off x="14262735" y="5836920"/>
            <a:ext cx="3396615" cy="54483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2290" b="0" i="1" spc="364" dirty="0" smtClean="0">
                <a:solidFill>
                  <a:srgbClr val="FFFFFF"/>
                </a:solidFill>
                <a:latin typeface="OPPOSans-M" panose="00020600040101010101"/>
                <a:ea typeface="OPPOSans-M" panose="00020600040101010101"/>
              </a:rPr>
              <a:t>让短视频营销更简单</a:t>
            </a:r>
            <a:endParaRPr lang="zh-CN" altLang="en-US"/>
          </a:p>
        </p:txBody>
      </p:sp>
      <p:sp>
        <p:nvSpPr>
          <p:cNvPr id="10" name="Object 9018"/>
          <p:cNvSpPr txBox="1"/>
          <p:nvPr/>
        </p:nvSpPr>
        <p:spPr>
          <a:xfrm rot="-841530">
            <a:off x="15823094" y="9375875"/>
            <a:ext cx="2223406" cy="611734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bg1"/>
                </a:solidFill>
              </a:rPr>
              <a:t>无忧云视推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1583055" y="4993005"/>
            <a:ext cx="6379845" cy="1826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zh-CN" sz="3200" spc="85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algn="l" rtl="0" eaLnBrk="0">
              <a:lnSpc>
                <a:spcPct val="82000"/>
              </a:lnSpc>
            </a:pPr>
            <a:endParaRPr lang="zh-CN" sz="3200" spc="85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</p:txBody>
      </p:sp>
      <p:pic>
        <p:nvPicPr>
          <p:cNvPr id="601" name="image 60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sp>
        <p:nvSpPr>
          <p:cNvPr id="303" name="Object 303"/>
          <p:cNvSpPr txBox="1"/>
          <p:nvPr/>
        </p:nvSpPr>
        <p:spPr>
          <a:xfrm>
            <a:off x="1384300" y="2012652"/>
            <a:ext cx="7937500" cy="1917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11000" b="1" i="0" dirty="0" smtClean="0">
                <a:solidFill>
                  <a:srgbClr val="7EA1F5"/>
                </a:solidFill>
                <a:latin typeface="OPPOSans-H"/>
                <a:ea typeface="OPPOSans-H"/>
              </a:rPr>
              <a:t>PART 0</a:t>
            </a:r>
            <a:r>
              <a:rPr lang="en-US" altLang="zh-CN" sz="11000" b="1" i="0" dirty="0" smtClean="0">
                <a:solidFill>
                  <a:srgbClr val="7EA1F5"/>
                </a:solidFill>
                <a:latin typeface="OPPOSans-H"/>
                <a:ea typeface="OPPOSans-H"/>
              </a:rPr>
              <a:t>2</a:t>
            </a:r>
          </a:p>
        </p:txBody>
      </p:sp>
      <p:sp>
        <p:nvSpPr>
          <p:cNvPr id="304" name="Object 304"/>
          <p:cNvSpPr txBox="1"/>
          <p:nvPr/>
        </p:nvSpPr>
        <p:spPr>
          <a:xfrm>
            <a:off x="1384300" y="3858209"/>
            <a:ext cx="9575800" cy="20828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12000" b="1" i="0" dirty="0" smtClean="0">
                <a:solidFill>
                  <a:srgbClr val="145CCE"/>
                </a:solidFill>
                <a:latin typeface="OPPOSans-B" panose="00020600040101010101"/>
                <a:ea typeface="OPPOSans-B" panose="00020600040101010101"/>
              </a:rPr>
              <a:t>产品介绍</a:t>
            </a:r>
          </a:p>
        </p:txBody>
      </p:sp>
      <p:sp>
        <p:nvSpPr>
          <p:cNvPr id="505" name="Object 505"/>
          <p:cNvSpPr txBox="1"/>
          <p:nvPr/>
        </p:nvSpPr>
        <p:spPr>
          <a:xfrm>
            <a:off x="1384299" y="6136579"/>
            <a:ext cx="7162800" cy="698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endParaRPr lang="zh-CN" sz="4000" b="0" i="0" dirty="0" smtClean="0">
              <a:solidFill>
                <a:srgbClr val="C5D4FB"/>
              </a:solidFill>
              <a:latin typeface="OPPOSans-R"/>
              <a:ea typeface="OPPOSans-R"/>
            </a:endParaRPr>
          </a:p>
        </p:txBody>
      </p:sp>
      <p:pic>
        <p:nvPicPr>
          <p:cNvPr id="606" name="image 606"/>
          <p:cNvPicPr>
            <a:picLocks noChangeAspect="1"/>
          </p:cNvPicPr>
          <p:nvPr/>
        </p:nvPicPr>
        <p:blipFill>
          <a:blip r:embed="rId12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1" name="image 12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1203" name="image 12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206" name="image 12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1207" name="image 12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1209" name="image 120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12010" name="image 120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068570" y="2451100"/>
            <a:ext cx="16148685" cy="2905125"/>
          </a:xfrm>
          <a:prstGeom prst="rect">
            <a:avLst/>
          </a:prstGeom>
        </p:spPr>
      </p:pic>
      <p:pic>
        <p:nvPicPr>
          <p:cNvPr id="12011" name="image 1201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717799" y="2940483"/>
            <a:ext cx="2003005" cy="2003005"/>
          </a:xfrm>
          <a:prstGeom prst="rect">
            <a:avLst/>
          </a:prstGeom>
        </p:spPr>
      </p:pic>
      <p:sp>
        <p:nvSpPr>
          <p:cNvPr id="12012" name="Object 12012"/>
          <p:cNvSpPr txBox="1"/>
          <p:nvPr/>
        </p:nvSpPr>
        <p:spPr>
          <a:xfrm>
            <a:off x="5523865" y="2784475"/>
            <a:ext cx="15554960" cy="1524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0" i="0" dirty="0" smtClean="0">
                <a:solidFill>
                  <a:srgbClr val="000000"/>
                </a:solidFill>
                <a:latin typeface="SourceHanSansSC-Regular"/>
                <a:ea typeface="SourceHanSansSC-Regular"/>
              </a:rPr>
              <a:t>      </a:t>
            </a:r>
            <a:r>
              <a:rPr lang="zh-CN" altLang="en-US" sz="5000" b="0" i="0" dirty="0" smtClean="0">
                <a:solidFill>
                  <a:srgbClr val="000000"/>
                </a:solidFill>
                <a:latin typeface="SourceHanSansSC-Regular"/>
                <a:ea typeface="SourceHanSansSC-Regular"/>
              </a:rPr>
              <a:t>无</a:t>
            </a:r>
            <a:r>
              <a:rPr lang="zh-CN" altLang="en-US" sz="5000" dirty="0">
                <a:solidFill>
                  <a:srgbClr val="000000"/>
                </a:solidFill>
                <a:latin typeface="SourceHanSansSC-Regular"/>
                <a:ea typeface="SourceHanSansSC-Regular"/>
              </a:rPr>
              <a:t>忧</a:t>
            </a:r>
            <a:r>
              <a:rPr lang="zh-CN" altLang="en-US" sz="5000" b="0" i="0" dirty="0" smtClean="0">
                <a:solidFill>
                  <a:srgbClr val="000000"/>
                </a:solidFill>
                <a:latin typeface="SourceHanSansSC-Regular"/>
                <a:ea typeface="SourceHanSansSC-Regular"/>
              </a:rPr>
              <a:t>云</a:t>
            </a:r>
            <a:r>
              <a:rPr lang="zh-CN" sz="5000" b="0" i="0" dirty="0" smtClean="0">
                <a:solidFill>
                  <a:srgbClr val="000000"/>
                </a:solidFill>
                <a:latin typeface="SourceHanSansSC-Regular"/>
                <a:ea typeface="SourceHanSansSC-Regular"/>
              </a:rPr>
              <a:t>视推是一款集企业号运营搭建，视频推广、流量曝光、线索转化的视频营销系统，助力企业短视频智能营销玩赚生意。</a:t>
            </a:r>
          </a:p>
        </p:txBody>
      </p:sp>
      <p:pic>
        <p:nvPicPr>
          <p:cNvPr id="702" name="image 70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简介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7800" y="5744002"/>
            <a:ext cx="17981684" cy="549634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image 6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3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6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2534285" y="3408045"/>
            <a:ext cx="5174615" cy="15316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9000"/>
              </a:lnSpc>
            </a:pPr>
            <a:endParaRPr lang="en-US" altLang="en-US" sz="100" dirty="0"/>
          </a:p>
          <a:p>
            <a:pPr marL="24765" indent="-12065" algn="r" rtl="0" eaLnBrk="0">
              <a:lnSpc>
                <a:spcPct val="106000"/>
              </a:lnSpc>
            </a:pPr>
            <a:r>
              <a:rPr sz="2800" spc="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要自己拍视频吗</a:t>
            </a:r>
            <a:r>
              <a:rPr lang="zh-CN" sz="2800" spc="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？</a:t>
            </a:r>
            <a:endParaRPr lang="en-US" altLang="en-US" sz="2800" dirty="0"/>
          </a:p>
          <a:p>
            <a:pPr indent="467995" algn="r" rtl="0" eaLnBrk="0">
              <a:lnSpc>
                <a:spcPct val="96000"/>
              </a:lnSpc>
              <a:spcBef>
                <a:spcPts val="415"/>
              </a:spcBef>
            </a:pPr>
            <a:r>
              <a:rPr lang="zh-CN" sz="2800" spc="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视</a:t>
            </a:r>
            <a:r>
              <a:rPr sz="2800" spc="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频怎么拍</a:t>
            </a:r>
            <a:r>
              <a:rPr lang="zh-CN" sz="2800" spc="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？</a:t>
            </a:r>
            <a:r>
              <a:rPr sz="2800" spc="-6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</a:t>
            </a:r>
            <a:r>
              <a:rPr sz="2800" spc="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拍多少个</a:t>
            </a:r>
            <a:r>
              <a:rPr lang="zh-CN" sz="2800" spc="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？</a:t>
            </a:r>
          </a:p>
          <a:p>
            <a:pPr indent="467995" algn="r" rtl="0" eaLnBrk="0">
              <a:lnSpc>
                <a:spcPct val="96000"/>
              </a:lnSpc>
              <a:spcBef>
                <a:spcPts val="415"/>
              </a:spcBef>
            </a:pPr>
            <a:r>
              <a:rPr sz="2800" spc="1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流量怎么获取</a:t>
            </a:r>
            <a:r>
              <a:rPr lang="zh-CN" sz="2800" spc="1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？</a:t>
            </a: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流量精准吗</a:t>
            </a:r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？</a:t>
            </a:r>
            <a:r>
              <a:rPr sz="2800" spc="-26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</a:t>
            </a:r>
            <a:endParaRPr lang="zh-CN" sz="2800" spc="0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8855" y="3149600"/>
            <a:ext cx="7835900" cy="8011795"/>
          </a:xfrm>
          <a:prstGeom prst="rect">
            <a:avLst/>
          </a:prstGeom>
        </p:spPr>
      </p:pic>
      <p:pic>
        <p:nvPicPr>
          <p:cNvPr id="1209" name="image 120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85220" y="5693410"/>
            <a:ext cx="2502535" cy="290449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8115935" y="6698615"/>
            <a:ext cx="1149985" cy="11785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5772765" y="6698615"/>
            <a:ext cx="1149985" cy="11785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160510" y="3917315"/>
            <a:ext cx="4654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5191105" y="3917315"/>
            <a:ext cx="4654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6115030" y="6873240"/>
            <a:ext cx="4654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458200" y="6873240"/>
            <a:ext cx="4654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160510" y="9568180"/>
            <a:ext cx="4654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5438755" y="9568180"/>
            <a:ext cx="5149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04" name="Object 304"/>
          <p:cNvSpPr txBox="1"/>
          <p:nvPr/>
        </p:nvSpPr>
        <p:spPr>
          <a:xfrm>
            <a:off x="10035540" y="1816100"/>
            <a:ext cx="5001895" cy="13779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8000" b="1" i="0" dirty="0" smtClean="0">
                <a:solidFill>
                  <a:srgbClr val="145CCE"/>
                </a:solidFill>
                <a:latin typeface="黑体" panose="02010609060101010101" charset="-122"/>
                <a:ea typeface="黑体" panose="02010609060101010101" charset="-122"/>
              </a:rPr>
              <a:t>抖音运营？</a:t>
            </a:r>
          </a:p>
        </p:txBody>
      </p:sp>
      <p:sp>
        <p:nvSpPr>
          <p:cNvPr id="19" name="textbox 26"/>
          <p:cNvSpPr/>
          <p:nvPr/>
        </p:nvSpPr>
        <p:spPr>
          <a:xfrm>
            <a:off x="2534285" y="6781165"/>
            <a:ext cx="5039360" cy="922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9000"/>
              </a:lnSpc>
            </a:pPr>
            <a:endParaRPr lang="en-US" altLang="en-US" sz="100" dirty="0"/>
          </a:p>
          <a:p>
            <a:pPr indent="12700" algn="r" rtl="0" eaLnBrk="0">
              <a:lnSpc>
                <a:spcPct val="96000"/>
              </a:lnSpc>
            </a:pP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标题怎么写</a:t>
            </a:r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？</a:t>
            </a:r>
            <a:r>
              <a:rPr sz="2800" spc="-6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</a:p>
          <a:p>
            <a:pPr indent="12700" algn="r" rtl="0" eaLnBrk="0">
              <a:lnSpc>
                <a:spcPct val="96000"/>
              </a:lnSpc>
            </a:pP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每天都</a:t>
            </a:r>
            <a:r>
              <a:rPr sz="2800" spc="1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要拍</a:t>
            </a:r>
            <a:r>
              <a:rPr sz="2800" spc="7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吗</a:t>
            </a:r>
            <a:r>
              <a:rPr lang="zh-CN" sz="2800" spc="7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？</a:t>
            </a:r>
            <a:endParaRPr lang="en-US" altLang="en-US" sz="2800" dirty="0"/>
          </a:p>
          <a:p>
            <a:pPr marL="24765" indent="-12065" algn="r" rtl="0" eaLnBrk="0">
              <a:lnSpc>
                <a:spcPct val="106000"/>
              </a:lnSpc>
            </a:pPr>
            <a:r>
              <a:rPr sz="2800" spc="-26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</a:t>
            </a:r>
            <a:endParaRPr lang="zh-CN" sz="2800" spc="0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textbox 26"/>
          <p:cNvSpPr/>
          <p:nvPr/>
        </p:nvSpPr>
        <p:spPr>
          <a:xfrm>
            <a:off x="3360420" y="9568180"/>
            <a:ext cx="4204970" cy="8299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9000"/>
              </a:lnSpc>
            </a:pPr>
            <a:endParaRPr lang="en-US" altLang="en-US" sz="100" dirty="0"/>
          </a:p>
          <a:p>
            <a:pPr algn="r" rtl="0" eaLnBrk="0">
              <a:lnSpc>
                <a:spcPct val="71000"/>
              </a:lnSpc>
            </a:pP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抖</a:t>
            </a:r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加</a:t>
            </a: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怎么投</a:t>
            </a:r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？</a:t>
            </a:r>
          </a:p>
          <a:p>
            <a:pPr marL="927100" indent="-914400" algn="r" rtl="0" eaLnBrk="0">
              <a:lnSpc>
                <a:spcPct val="107000"/>
              </a:lnSpc>
            </a:pP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投多少 钱</a:t>
            </a:r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？</a:t>
            </a:r>
            <a:r>
              <a:rPr sz="2800" spc="-27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  <a:r>
              <a:rPr sz="2800" spc="-26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怎么投</a:t>
            </a:r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？</a:t>
            </a:r>
            <a:endParaRPr lang="en-US" altLang="en-US" sz="2800" dirty="0"/>
          </a:p>
          <a:p>
            <a:pPr indent="12700" algn="r" rtl="0" eaLnBrk="0">
              <a:lnSpc>
                <a:spcPct val="96000"/>
              </a:lnSpc>
            </a:pPr>
            <a:endParaRPr lang="en-US" altLang="en-US" sz="2800" dirty="0"/>
          </a:p>
          <a:p>
            <a:pPr marL="24765" indent="-12065" algn="r" rtl="0" eaLnBrk="0">
              <a:lnSpc>
                <a:spcPct val="106000"/>
              </a:lnSpc>
            </a:pPr>
            <a:r>
              <a:rPr sz="2800" spc="-26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</a:t>
            </a:r>
            <a:endParaRPr lang="zh-CN" sz="2800" spc="0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textbox 26"/>
          <p:cNvSpPr/>
          <p:nvPr/>
        </p:nvSpPr>
        <p:spPr>
          <a:xfrm>
            <a:off x="17291050" y="3702685"/>
            <a:ext cx="5739130" cy="15316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9000"/>
              </a:lnSpc>
            </a:pPr>
            <a:r>
              <a:rPr sz="2800" spc="1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人群包是什</a:t>
            </a:r>
            <a:r>
              <a:rPr sz="2800" spc="5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么 </a:t>
            </a:r>
            <a:r>
              <a:rPr lang="en-US" sz="2800" spc="5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?</a:t>
            </a: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</a:p>
          <a:p>
            <a:pPr algn="l" rtl="0" eaLnBrk="0">
              <a:lnSpc>
                <a:spcPct val="99000"/>
              </a:lnSpc>
            </a:pP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流量来了怎么运营 </a:t>
            </a: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?</a:t>
            </a:r>
            <a:r>
              <a:rPr sz="2800" spc="-12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  <a:r>
              <a:rPr sz="2800" spc="-105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</a:p>
          <a:p>
            <a:pPr algn="l" rtl="0" eaLnBrk="0">
              <a:lnSpc>
                <a:spcPct val="99000"/>
              </a:lnSpc>
            </a:pP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发什么给客户</a:t>
            </a:r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？</a:t>
            </a:r>
            <a:r>
              <a:rPr sz="2800" spc="7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内容怎么</a:t>
            </a:r>
            <a:r>
              <a:rPr sz="2800" spc="4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做</a:t>
            </a:r>
            <a:r>
              <a:rPr lang="zh-CN" sz="2800" spc="4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？</a:t>
            </a:r>
            <a:endParaRPr lang="en-US" altLang="en-US" sz="2800" dirty="0"/>
          </a:p>
          <a:p>
            <a:pPr marL="24765" indent="-12065" algn="r" rtl="0" eaLnBrk="0">
              <a:lnSpc>
                <a:spcPct val="106000"/>
              </a:lnSpc>
            </a:pPr>
            <a:r>
              <a:rPr sz="2800" spc="-26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</a:t>
            </a:r>
            <a:endParaRPr lang="zh-CN" sz="2800" spc="0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3" name="textbox 26"/>
          <p:cNvSpPr/>
          <p:nvPr/>
        </p:nvSpPr>
        <p:spPr>
          <a:xfrm>
            <a:off x="17291050" y="6838315"/>
            <a:ext cx="2731770" cy="898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9000"/>
              </a:lnSpc>
            </a:pPr>
            <a:r>
              <a:rPr sz="2800" spc="1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企业号是什么 </a:t>
            </a:r>
            <a:r>
              <a:rPr lang="en-US" sz="2800" spc="1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?</a:t>
            </a:r>
            <a:endParaRPr lang="zh-CN" sz="2800" spc="10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algn="l" rtl="0" eaLnBrk="0">
              <a:lnSpc>
                <a:spcPct val="99000"/>
              </a:lnSpc>
            </a:pPr>
            <a:r>
              <a:rPr sz="2800" spc="1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怎</a:t>
            </a: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么搭建</a:t>
            </a:r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？</a:t>
            </a:r>
            <a:endParaRPr lang="en-US" altLang="en-US" sz="2800" dirty="0"/>
          </a:p>
          <a:p>
            <a:pPr marL="24765" indent="-12065" algn="r" rtl="0" eaLnBrk="0">
              <a:lnSpc>
                <a:spcPct val="106000"/>
              </a:lnSpc>
            </a:pPr>
            <a:r>
              <a:rPr sz="2800" spc="-26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</a:t>
            </a:r>
            <a:endParaRPr lang="zh-CN" sz="2800" spc="0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4" name="textbox 26"/>
          <p:cNvSpPr/>
          <p:nvPr/>
        </p:nvSpPr>
        <p:spPr>
          <a:xfrm>
            <a:off x="17291050" y="9217025"/>
            <a:ext cx="5739130" cy="15316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9000"/>
              </a:lnSpc>
            </a:pP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谁能解决这些问题</a:t>
            </a:r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？</a:t>
            </a:r>
            <a:r>
              <a:rPr sz="2800" spc="-245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能解决吗？ </a:t>
            </a:r>
          </a:p>
          <a:p>
            <a:pPr algn="l" rtl="0" eaLnBrk="0">
              <a:lnSpc>
                <a:spcPct val="99000"/>
              </a:lnSpc>
            </a:pPr>
            <a:r>
              <a:rPr sz="2800" spc="-2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专业吗？</a:t>
            </a:r>
            <a:r>
              <a:rPr sz="2800" spc="-14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</a:t>
            </a:r>
            <a:r>
              <a:rPr sz="2800" spc="-2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多少钱？</a:t>
            </a:r>
            <a:r>
              <a:rPr sz="2800" spc="-14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</a:t>
            </a:r>
          </a:p>
          <a:p>
            <a:pPr algn="l" rtl="0" eaLnBrk="0">
              <a:lnSpc>
                <a:spcPct val="99000"/>
              </a:lnSpc>
            </a:pPr>
            <a:r>
              <a:rPr sz="2800" spc="-2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比</a:t>
            </a:r>
            <a:r>
              <a:rPr sz="2800" spc="-5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我</a:t>
            </a:r>
            <a:r>
              <a:rPr sz="28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自己做更划算吗？ </a:t>
            </a:r>
          </a:p>
          <a:p>
            <a:pPr algn="l" rtl="0" eaLnBrk="0">
              <a:lnSpc>
                <a:spcPct val="99000"/>
              </a:lnSpc>
            </a:pPr>
            <a:r>
              <a:rPr lang="en-US" altLang="en-US" sz="2800" dirty="0"/>
              <a:t>.......</a:t>
            </a:r>
          </a:p>
          <a:p>
            <a:pPr marL="24765" indent="-12065" algn="r" rtl="0" eaLnBrk="0">
              <a:lnSpc>
                <a:spcPct val="106000"/>
              </a:lnSpc>
            </a:pPr>
            <a:r>
              <a:rPr sz="2800" spc="-26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</a:t>
            </a:r>
            <a:endParaRPr lang="zh-CN" sz="2800" spc="0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pic>
        <p:nvPicPr>
          <p:cNvPr id="2009" name="image 200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903" name="image 90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1" name="image 13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1303" name="image 13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306" name="image 13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1307" name="image 13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1309" name="image 130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13010" name="image 130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14199" y="4155216"/>
            <a:ext cx="2284290" cy="1153234"/>
          </a:xfrm>
          <a:prstGeom prst="rect">
            <a:avLst/>
          </a:prstGeom>
        </p:spPr>
      </p:pic>
      <p:sp>
        <p:nvSpPr>
          <p:cNvPr id="13012" name="Object 13012"/>
          <p:cNvSpPr txBox="1"/>
          <p:nvPr/>
        </p:nvSpPr>
        <p:spPr>
          <a:xfrm>
            <a:off x="1648460" y="8284845"/>
            <a:ext cx="3882390" cy="889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800" b="0" i="0" dirty="0" smtClean="0">
                <a:solidFill>
                  <a:srgbClr val="000000"/>
                </a:solidFill>
                <a:latin typeface="华文新魏" panose="02010800040101010101" charset="-122"/>
                <a:ea typeface="华文新魏" panose="02010800040101010101" charset="-122"/>
              </a:rPr>
              <a:t>企业号搭建</a:t>
            </a:r>
          </a:p>
        </p:txBody>
      </p:sp>
      <p:pic>
        <p:nvPicPr>
          <p:cNvPr id="702" name="image 70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功能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1835" y="4914900"/>
            <a:ext cx="3215640" cy="32156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99200" y="4791710"/>
            <a:ext cx="17551400" cy="493649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1" name="image 13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1303" name="image 13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306" name="image 13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1307" name="image 13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1309" name="image 130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13010" name="image 130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14199" y="4155216"/>
            <a:ext cx="2284290" cy="1153234"/>
          </a:xfrm>
          <a:prstGeom prst="rect">
            <a:avLst/>
          </a:prstGeom>
        </p:spPr>
      </p:pic>
      <p:pic>
        <p:nvPicPr>
          <p:cNvPr id="13011" name="image 1301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378364" y="4155216"/>
            <a:ext cx="4152900" cy="3810000"/>
          </a:xfrm>
          <a:prstGeom prst="rect">
            <a:avLst/>
          </a:prstGeom>
        </p:spPr>
      </p:pic>
      <p:sp>
        <p:nvSpPr>
          <p:cNvPr id="13012" name="Object 13012"/>
          <p:cNvSpPr txBox="1"/>
          <p:nvPr/>
        </p:nvSpPr>
        <p:spPr>
          <a:xfrm>
            <a:off x="1648476" y="8284548"/>
            <a:ext cx="3663476" cy="889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800" b="0" i="0" dirty="0" smtClean="0">
                <a:solidFill>
                  <a:srgbClr val="000000"/>
                </a:solidFill>
                <a:latin typeface="华文新魏" panose="02010800040101010101" charset="-122"/>
                <a:ea typeface="华文新魏" panose="02010800040101010101" charset="-122"/>
              </a:rPr>
              <a:t>视频创作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3450" y="2729230"/>
            <a:ext cx="7458710" cy="47167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3610" y="2739390"/>
            <a:ext cx="7037070" cy="47167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3450" y="7722235"/>
            <a:ext cx="7459345" cy="46094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3610" y="7709535"/>
            <a:ext cx="7037070" cy="4609465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功能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1" name="image 14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1403" name="image 14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406" name="image 14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1407" name="image 14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1409" name="image 140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14010" name="image 140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14199" y="4155216"/>
            <a:ext cx="2284290" cy="1153234"/>
          </a:xfrm>
          <a:prstGeom prst="rect">
            <a:avLst/>
          </a:prstGeom>
        </p:spPr>
      </p:pic>
      <p:sp>
        <p:nvSpPr>
          <p:cNvPr id="14011" name="Object 14011"/>
          <p:cNvSpPr txBox="1"/>
          <p:nvPr/>
        </p:nvSpPr>
        <p:spPr>
          <a:xfrm>
            <a:off x="1648476" y="8284548"/>
            <a:ext cx="3273777" cy="889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800" b="0" i="0" dirty="0" smtClean="0">
                <a:solidFill>
                  <a:srgbClr val="000000"/>
                </a:solidFill>
                <a:latin typeface="华文新魏" panose="02010800040101010101" charset="-122"/>
                <a:ea typeface="华文新魏" panose="02010800040101010101" charset="-122"/>
              </a:rPr>
              <a:t>视频发布</a:t>
            </a:r>
            <a:endParaRPr lang="zh-CN" altLang="en-US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4012" name="image 140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61951" y="4756790"/>
            <a:ext cx="3396028" cy="3346451"/>
          </a:xfrm>
          <a:prstGeom prst="rect">
            <a:avLst/>
          </a:prstGeom>
        </p:spPr>
      </p:pic>
      <p:pic>
        <p:nvPicPr>
          <p:cNvPr id="41" name="image 160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754620" y="3169285"/>
            <a:ext cx="2379980" cy="2379980"/>
          </a:xfrm>
          <a:prstGeom prst="rect">
            <a:avLst/>
          </a:prstGeom>
        </p:spPr>
      </p:pic>
      <p:pic>
        <p:nvPicPr>
          <p:cNvPr id="42" name="image 160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74475" y="3613150"/>
            <a:ext cx="1492885" cy="14928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image 16010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4808200" y="3508375"/>
            <a:ext cx="1860550" cy="186055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61635" y="3718560"/>
            <a:ext cx="1515745" cy="1492885"/>
          </a:xfrm>
          <a:prstGeom prst="rect">
            <a:avLst/>
          </a:prstGeom>
        </p:spPr>
      </p:pic>
      <p:pic>
        <p:nvPicPr>
          <p:cNvPr id="45" name="image 16011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8317230" y="7435850"/>
            <a:ext cx="1549400" cy="1550035"/>
          </a:xfrm>
          <a:prstGeom prst="rect">
            <a:avLst/>
          </a:prstGeom>
        </p:spPr>
      </p:pic>
      <p:pic>
        <p:nvPicPr>
          <p:cNvPr id="43" name="image 1609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74475" y="7435850"/>
            <a:ext cx="1507490" cy="15074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image 16012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85365" y="7435850"/>
            <a:ext cx="1507490" cy="1507490"/>
          </a:xfrm>
          <a:prstGeom prst="rect">
            <a:avLst/>
          </a:prstGeom>
        </p:spPr>
      </p:pic>
      <p:pic>
        <p:nvPicPr>
          <p:cNvPr id="2" name="image 16012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112365" y="7562850"/>
            <a:ext cx="1507490" cy="1507490"/>
          </a:xfrm>
          <a:prstGeom prst="rect">
            <a:avLst/>
          </a:prstGeom>
        </p:spPr>
      </p:pic>
      <p:sp>
        <p:nvSpPr>
          <p:cNvPr id="47" name="TextBox 30"/>
          <p:cNvSpPr txBox="1"/>
          <p:nvPr/>
        </p:nvSpPr>
        <p:spPr>
          <a:xfrm flipH="1">
            <a:off x="8412480" y="5621655"/>
            <a:ext cx="100774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抖音</a:t>
            </a:r>
          </a:p>
        </p:txBody>
      </p:sp>
      <p:sp>
        <p:nvSpPr>
          <p:cNvPr id="56" name="TextBox 30"/>
          <p:cNvSpPr txBox="1"/>
          <p:nvPr/>
        </p:nvSpPr>
        <p:spPr>
          <a:xfrm flipH="1">
            <a:off x="11917045" y="5621655"/>
            <a:ext cx="100774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快手</a:t>
            </a:r>
          </a:p>
        </p:txBody>
      </p:sp>
      <p:sp>
        <p:nvSpPr>
          <p:cNvPr id="57" name="TextBox 30"/>
          <p:cNvSpPr txBox="1"/>
          <p:nvPr/>
        </p:nvSpPr>
        <p:spPr>
          <a:xfrm flipH="1">
            <a:off x="15234920" y="5621655"/>
            <a:ext cx="100774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西瓜</a:t>
            </a:r>
          </a:p>
        </p:txBody>
      </p:sp>
      <p:sp>
        <p:nvSpPr>
          <p:cNvPr id="58" name="TextBox 30"/>
          <p:cNvSpPr txBox="1"/>
          <p:nvPr/>
        </p:nvSpPr>
        <p:spPr>
          <a:xfrm flipH="1">
            <a:off x="18288635" y="5621655"/>
            <a:ext cx="126174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小红书</a:t>
            </a:r>
          </a:p>
        </p:txBody>
      </p:sp>
      <p:sp>
        <p:nvSpPr>
          <p:cNvPr id="59" name="TextBox 30"/>
          <p:cNvSpPr txBox="1"/>
          <p:nvPr/>
        </p:nvSpPr>
        <p:spPr>
          <a:xfrm flipH="1">
            <a:off x="8052435" y="9320530"/>
            <a:ext cx="2078990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今日头条</a:t>
            </a:r>
          </a:p>
        </p:txBody>
      </p:sp>
      <p:sp>
        <p:nvSpPr>
          <p:cNvPr id="60" name="TextBox 30"/>
          <p:cNvSpPr txBox="1"/>
          <p:nvPr/>
        </p:nvSpPr>
        <p:spPr>
          <a:xfrm flipH="1">
            <a:off x="11381105" y="9320530"/>
            <a:ext cx="2078990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百度好看</a:t>
            </a:r>
          </a:p>
        </p:txBody>
      </p:sp>
      <p:sp>
        <p:nvSpPr>
          <p:cNvPr id="61" name="TextBox 30"/>
          <p:cNvSpPr txBox="1"/>
          <p:nvPr/>
        </p:nvSpPr>
        <p:spPr>
          <a:xfrm flipH="1">
            <a:off x="14699615" y="9320530"/>
            <a:ext cx="2078990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哔哩哔哩</a:t>
            </a:r>
          </a:p>
        </p:txBody>
      </p:sp>
      <p:pic>
        <p:nvPicPr>
          <p:cNvPr id="53" name="image 16024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11888470" y="10838815"/>
            <a:ext cx="4604385" cy="630555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54" name="TextBox 30"/>
          <p:cNvSpPr txBox="1"/>
          <p:nvPr/>
        </p:nvSpPr>
        <p:spPr>
          <a:xfrm flipH="1">
            <a:off x="12481560" y="10938510"/>
            <a:ext cx="3418205" cy="4305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支持平台持续增加中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...</a:t>
            </a:r>
          </a:p>
        </p:txBody>
      </p:sp>
      <p:pic>
        <p:nvPicPr>
          <p:cNvPr id="702" name="image 702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功能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030" y="139843"/>
            <a:ext cx="2590476" cy="11428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6" grpId="0"/>
      <p:bldP spid="57" grpId="0"/>
      <p:bldP spid="58" grpId="0"/>
      <p:bldP spid="59" grpId="0"/>
      <p:bldP spid="60" grpId="0"/>
      <p:bldP spid="61" grpId="0"/>
      <p:bldP spid="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1" name="image 15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1503" name="image 15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506" name="image 15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1507" name="image 15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1509" name="image 150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15010" name="image 150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14199" y="4155216"/>
            <a:ext cx="2284290" cy="1153234"/>
          </a:xfrm>
          <a:prstGeom prst="rect">
            <a:avLst/>
          </a:prstGeom>
        </p:spPr>
      </p:pic>
      <p:sp>
        <p:nvSpPr>
          <p:cNvPr id="15011" name="Object 15011"/>
          <p:cNvSpPr txBox="1"/>
          <p:nvPr/>
        </p:nvSpPr>
        <p:spPr>
          <a:xfrm>
            <a:off x="1648476" y="8284548"/>
            <a:ext cx="3663476" cy="889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800" b="0" i="0" dirty="0" smtClean="0">
                <a:solidFill>
                  <a:srgbClr val="000000"/>
                </a:solidFill>
                <a:latin typeface="华文新魏" panose="02010800040101010101" charset="-122"/>
                <a:ea typeface="华文新魏" panose="02010800040101010101" charset="-122"/>
              </a:rPr>
              <a:t>扫码发布</a:t>
            </a:r>
            <a:endParaRPr lang="zh-CN" altLang="en-US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5012" name="image 150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214199" y="4155216"/>
            <a:ext cx="2006600" cy="4000500"/>
          </a:xfrm>
          <a:prstGeom prst="rect">
            <a:avLst/>
          </a:prstGeom>
        </p:spPr>
      </p:pic>
      <p:sp>
        <p:nvSpPr>
          <p:cNvPr id="29" name="TextBox 30"/>
          <p:cNvSpPr txBox="1"/>
          <p:nvPr/>
        </p:nvSpPr>
        <p:spPr>
          <a:xfrm flipH="1">
            <a:off x="7606030" y="5074920"/>
            <a:ext cx="1485900" cy="4305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抖音扫码</a:t>
            </a:r>
          </a:p>
        </p:txBody>
      </p:sp>
      <p:sp>
        <p:nvSpPr>
          <p:cNvPr id="4" name="TextBox 30"/>
          <p:cNvSpPr txBox="1"/>
          <p:nvPr/>
        </p:nvSpPr>
        <p:spPr>
          <a:xfrm flipH="1">
            <a:off x="7606030" y="8368665"/>
            <a:ext cx="1485900" cy="4305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快手扫码</a:t>
            </a:r>
          </a:p>
        </p:txBody>
      </p:sp>
      <p:sp>
        <p:nvSpPr>
          <p:cNvPr id="5" name="TextBox 30"/>
          <p:cNvSpPr txBox="1"/>
          <p:nvPr/>
        </p:nvSpPr>
        <p:spPr>
          <a:xfrm flipH="1">
            <a:off x="7275195" y="11603990"/>
            <a:ext cx="2009775" cy="4305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视频</a:t>
            </a: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号扫码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04450" y="3701415"/>
            <a:ext cx="10049510" cy="6541135"/>
          </a:xfrm>
          <a:prstGeom prst="rect">
            <a:avLst/>
          </a:prstGeom>
        </p:spPr>
      </p:pic>
      <p:sp>
        <p:nvSpPr>
          <p:cNvPr id="6" name="TextBox 30"/>
          <p:cNvSpPr txBox="1"/>
          <p:nvPr/>
        </p:nvSpPr>
        <p:spPr>
          <a:xfrm flipH="1">
            <a:off x="14843125" y="10960735"/>
            <a:ext cx="1485900" cy="4305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扫码明细</a:t>
            </a:r>
          </a:p>
        </p:txBody>
      </p:sp>
      <p:pic>
        <p:nvPicPr>
          <p:cNvPr id="702" name="image 702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功能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1" name="image 16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1603" name="image 16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606" name="image 16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1607" name="image 16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1609" name="image 160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16010" name="image 160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14199" y="4155216"/>
            <a:ext cx="2284290" cy="1153234"/>
          </a:xfrm>
          <a:prstGeom prst="rect">
            <a:avLst/>
          </a:prstGeom>
        </p:spPr>
      </p:pic>
      <p:sp>
        <p:nvSpPr>
          <p:cNvPr id="16011" name="Object 16011"/>
          <p:cNvSpPr txBox="1"/>
          <p:nvPr/>
        </p:nvSpPr>
        <p:spPr>
          <a:xfrm>
            <a:off x="1648476" y="8284548"/>
            <a:ext cx="3663476" cy="889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800" b="0" i="0" dirty="0" smtClean="0">
                <a:solidFill>
                  <a:srgbClr val="000000"/>
                </a:solidFill>
                <a:latin typeface="华文新魏" panose="02010800040101010101" charset="-122"/>
                <a:ea typeface="华文新魏" panose="02010800040101010101" charset="-122"/>
              </a:rPr>
              <a:t>视频排名</a:t>
            </a:r>
            <a:endParaRPr lang="zh-CN" altLang="en-US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6012" name="image 160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75182" y="4731836"/>
            <a:ext cx="2923307" cy="3371405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功能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37506" y="2760831"/>
            <a:ext cx="15702692" cy="883379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1" name="image 17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706" name="image 17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1707" name="image 17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1709" name="image 170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17010" name="image 170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14199" y="4155216"/>
            <a:ext cx="2284290" cy="1153234"/>
          </a:xfrm>
          <a:prstGeom prst="rect">
            <a:avLst/>
          </a:prstGeom>
        </p:spPr>
      </p:pic>
      <p:sp>
        <p:nvSpPr>
          <p:cNvPr id="17011" name="Object 17011"/>
          <p:cNvSpPr txBox="1"/>
          <p:nvPr/>
        </p:nvSpPr>
        <p:spPr>
          <a:xfrm>
            <a:off x="1648476" y="8284548"/>
            <a:ext cx="3663476" cy="889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800" b="0" i="0" dirty="0" smtClean="0">
                <a:solidFill>
                  <a:srgbClr val="000000"/>
                </a:solidFill>
                <a:latin typeface="华文新魏" panose="02010800040101010101" charset="-122"/>
                <a:ea typeface="华文新魏" panose="02010800040101010101" charset="-122"/>
              </a:rPr>
              <a:t>视频线索</a:t>
            </a:r>
            <a:endParaRPr lang="zh-CN" altLang="en-US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7012" name="image 170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49400" y="5268024"/>
            <a:ext cx="3276252" cy="2835218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6645571" y="2581910"/>
            <a:ext cx="12682220" cy="9934575"/>
            <a:chOff x="512440" y="949532"/>
            <a:chExt cx="3771528" cy="3422418"/>
          </a:xfrm>
        </p:grpSpPr>
        <p:pic>
          <p:nvPicPr>
            <p:cNvPr id="28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440" y="949532"/>
              <a:ext cx="3771528" cy="3422418"/>
            </a:xfrm>
            <a:prstGeom prst="rect">
              <a:avLst/>
            </a:prstGeom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750599" y="1204545"/>
              <a:ext cx="3332202" cy="2059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透明"/>
            <p:cNvSpPr/>
            <p:nvPr/>
          </p:nvSpPr>
          <p:spPr bwMode="auto">
            <a:xfrm>
              <a:off x="2343885" y="1156746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pic>
        <p:nvPicPr>
          <p:cNvPr id="3705" name="image 370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功能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46410" y="3322160"/>
            <a:ext cx="11406761" cy="597896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1" name="image 18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1803" name="image 18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806" name="image 18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1807" name="image 18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1809" name="image 180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sp>
        <p:nvSpPr>
          <p:cNvPr id="18010" name="Object 18010"/>
          <p:cNvSpPr txBox="1"/>
          <p:nvPr/>
        </p:nvSpPr>
        <p:spPr>
          <a:xfrm>
            <a:off x="1648476" y="8284548"/>
            <a:ext cx="3663476" cy="889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800" b="0" i="0" dirty="0" smtClean="0">
                <a:solidFill>
                  <a:srgbClr val="000000"/>
                </a:solidFill>
                <a:latin typeface="华文新魏" panose="02010800040101010101" charset="-122"/>
                <a:ea typeface="华文新魏" panose="02010800040101010101" charset="-122"/>
              </a:rPr>
              <a:t>智能客服</a:t>
            </a:r>
          </a:p>
        </p:txBody>
      </p:sp>
      <p:pic>
        <p:nvPicPr>
          <p:cNvPr id="18011" name="image 180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92299" y="4102735"/>
            <a:ext cx="1824354" cy="4000507"/>
          </a:xfrm>
          <a:prstGeom prst="rect">
            <a:avLst/>
          </a:prstGeom>
        </p:spPr>
      </p:pic>
      <p:pic>
        <p:nvPicPr>
          <p:cNvPr id="18012" name="image 180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550786" y="5608575"/>
            <a:ext cx="2325839" cy="1955351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功能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72150" y="3251200"/>
            <a:ext cx="15464155" cy="72212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" name="image 9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180800" y="-12700"/>
            <a:ext cx="215900" cy="13741400"/>
          </a:xfrm>
          <a:prstGeom prst="rect">
            <a:avLst/>
          </a:prstGeom>
        </p:spPr>
      </p:pic>
      <p:pic>
        <p:nvPicPr>
          <p:cNvPr id="902" name="image 90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9011" name="image 90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307276" y="1758950"/>
            <a:ext cx="10185400" cy="10198100"/>
          </a:xfrm>
          <a:prstGeom prst="rect">
            <a:avLst/>
          </a:prstGeom>
        </p:spPr>
      </p:pic>
      <p:pic>
        <p:nvPicPr>
          <p:cNvPr id="9012" name="image 90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734657" y="3454400"/>
            <a:ext cx="4533900" cy="7454900"/>
          </a:xfrm>
          <a:prstGeom prst="rect">
            <a:avLst/>
          </a:prstGeom>
        </p:spPr>
      </p:pic>
      <p:pic>
        <p:nvPicPr>
          <p:cNvPr id="9015" name="image 90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312257" y="2959100"/>
            <a:ext cx="3467100" cy="7950200"/>
          </a:xfrm>
          <a:prstGeom prst="rect">
            <a:avLst/>
          </a:prstGeom>
        </p:spPr>
      </p:pic>
      <p:pic>
        <p:nvPicPr>
          <p:cNvPr id="9019" name="image 90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-720000">
            <a:off x="15347625" y="9486057"/>
            <a:ext cx="1157842" cy="4631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2390" y="2545080"/>
            <a:ext cx="5996305" cy="8089265"/>
          </a:xfrm>
          <a:prstGeom prst="rect">
            <a:avLst/>
          </a:prstGeom>
        </p:spPr>
      </p:pic>
      <p:pic>
        <p:nvPicPr>
          <p:cNvPr id="6" name="image 90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472003" y="2743200"/>
            <a:ext cx="5283200" cy="8140700"/>
          </a:xfrm>
          <a:prstGeom prst="rect">
            <a:avLst/>
          </a:prstGeom>
        </p:spPr>
      </p:pic>
      <p:pic>
        <p:nvPicPr>
          <p:cNvPr id="7" name="image 90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3723620" y="3012757"/>
            <a:ext cx="4879975" cy="7759065"/>
          </a:xfrm>
          <a:prstGeom prst="rect">
            <a:avLst/>
          </a:prstGeom>
        </p:spPr>
      </p:pic>
      <p:sp>
        <p:nvSpPr>
          <p:cNvPr id="8" name="Object 9020"/>
          <p:cNvSpPr txBox="1"/>
          <p:nvPr/>
        </p:nvSpPr>
        <p:spPr>
          <a:xfrm rot="-916337">
            <a:off x="14262735" y="5836920"/>
            <a:ext cx="3396615" cy="54483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2290" b="0" i="1" spc="364" dirty="0" smtClean="0">
                <a:solidFill>
                  <a:srgbClr val="FFFFFF"/>
                </a:solidFill>
                <a:latin typeface="OPPOSans-M" panose="00020600040101010101"/>
                <a:ea typeface="OPPOSans-M" panose="00020600040101010101"/>
              </a:rPr>
              <a:t>让短视频营销更简单</a:t>
            </a:r>
            <a:endParaRPr lang="zh-CN" altLang="en-US"/>
          </a:p>
        </p:txBody>
      </p:sp>
      <p:sp>
        <p:nvSpPr>
          <p:cNvPr id="10" name="Object 9018"/>
          <p:cNvSpPr txBox="1"/>
          <p:nvPr/>
        </p:nvSpPr>
        <p:spPr>
          <a:xfrm rot="-841530">
            <a:off x="15564113" y="9316163"/>
            <a:ext cx="2654374" cy="437404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390" spc="221" dirty="0" smtClean="0">
                <a:solidFill>
                  <a:srgbClr val="FFFFFF"/>
                </a:solidFill>
                <a:latin typeface="OPPOSans-R"/>
                <a:ea typeface="OPPOSans-R"/>
              </a:rPr>
              <a:t>无忧云视推</a:t>
            </a:r>
            <a:endParaRPr lang="zh-CN" altLang="en-US" dirty="0"/>
          </a:p>
        </p:txBody>
      </p:sp>
      <p:sp>
        <p:nvSpPr>
          <p:cNvPr id="98" name="textbox 98"/>
          <p:cNvSpPr/>
          <p:nvPr/>
        </p:nvSpPr>
        <p:spPr>
          <a:xfrm>
            <a:off x="1583055" y="4993005"/>
            <a:ext cx="6379845" cy="1826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zh-CN" sz="3200" spc="85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algn="l" rtl="0" eaLnBrk="0">
              <a:lnSpc>
                <a:spcPct val="82000"/>
              </a:lnSpc>
            </a:pPr>
            <a:endParaRPr lang="zh-CN" sz="3200" spc="85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</p:txBody>
      </p:sp>
      <p:pic>
        <p:nvPicPr>
          <p:cNvPr id="601" name="image 60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sp>
        <p:nvSpPr>
          <p:cNvPr id="303" name="Object 303"/>
          <p:cNvSpPr txBox="1"/>
          <p:nvPr/>
        </p:nvSpPr>
        <p:spPr>
          <a:xfrm>
            <a:off x="1384300" y="2012652"/>
            <a:ext cx="7937500" cy="1917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11000" b="1" i="0" dirty="0" smtClean="0">
                <a:solidFill>
                  <a:srgbClr val="7EA1F5"/>
                </a:solidFill>
                <a:latin typeface="OPPOSans-H"/>
                <a:ea typeface="OPPOSans-H"/>
              </a:rPr>
              <a:t>PART 0</a:t>
            </a:r>
            <a:r>
              <a:rPr lang="en-US" altLang="zh-CN" sz="11000" b="1" i="0" dirty="0" smtClean="0">
                <a:solidFill>
                  <a:srgbClr val="7EA1F5"/>
                </a:solidFill>
                <a:latin typeface="OPPOSans-H"/>
                <a:ea typeface="OPPOSans-H"/>
              </a:rPr>
              <a:t>3</a:t>
            </a:r>
          </a:p>
        </p:txBody>
      </p:sp>
      <p:sp>
        <p:nvSpPr>
          <p:cNvPr id="304" name="Object 304"/>
          <p:cNvSpPr txBox="1"/>
          <p:nvPr/>
        </p:nvSpPr>
        <p:spPr>
          <a:xfrm>
            <a:off x="1384300" y="3858209"/>
            <a:ext cx="9575800" cy="20828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12000" b="1" i="0" dirty="0" smtClean="0">
                <a:solidFill>
                  <a:srgbClr val="145CCE"/>
                </a:solidFill>
                <a:latin typeface="OPPOSans-B" panose="00020600040101010101"/>
                <a:ea typeface="OPPOSans-B" panose="00020600040101010101"/>
              </a:rPr>
              <a:t>案例展示</a:t>
            </a:r>
          </a:p>
        </p:txBody>
      </p:sp>
      <p:pic>
        <p:nvPicPr>
          <p:cNvPr id="606" name="image 606"/>
          <p:cNvPicPr>
            <a:picLocks noChangeAspect="1"/>
          </p:cNvPicPr>
          <p:nvPr/>
        </p:nvPicPr>
        <p:blipFill>
          <a:blip r:embed="rId12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sp>
        <p:nvSpPr>
          <p:cNvPr id="505" name="Object 505"/>
          <p:cNvSpPr txBox="1"/>
          <p:nvPr/>
        </p:nvSpPr>
        <p:spPr>
          <a:xfrm>
            <a:off x="1384299" y="6136579"/>
            <a:ext cx="7162800" cy="698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endParaRPr lang="zh-CN" sz="4000" b="0" i="0" dirty="0" smtClean="0">
              <a:solidFill>
                <a:srgbClr val="C5D4FB"/>
              </a:solidFill>
              <a:latin typeface="OPPOSans-R"/>
              <a:ea typeface="OPPOSans-R"/>
            </a:endParaRPr>
          </a:p>
          <a:p>
            <a:pPr algn="l">
              <a:lnSpc>
                <a:spcPct val="114000"/>
              </a:lnSpc>
            </a:pPr>
            <a:endParaRPr lang="zh-CN" sz="4000" b="0" i="0" dirty="0" smtClean="0">
              <a:solidFill>
                <a:srgbClr val="C5D4FB"/>
              </a:solidFill>
              <a:latin typeface="OPPOSans-R"/>
              <a:ea typeface="OPPOSans-R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" name="image 220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2203" name="image 220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2206" name="image 2206"/>
          <p:cNvPicPr>
            <a:picLocks noChangeAspect="1"/>
          </p:cNvPicPr>
          <p:nvPr/>
        </p:nvPicPr>
        <p:blipFill>
          <a:blip r:embed="rId8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2207" name="image 2207"/>
          <p:cNvPicPr>
            <a:picLocks noChangeAspect="1"/>
          </p:cNvPicPr>
          <p:nvPr/>
        </p:nvPicPr>
        <p:blipFill>
          <a:blip r:embed="rId9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2209" name="image 220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13" name="A-陈先能(Mila) 2021-12-12 11.58.0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19140" y="2783921"/>
            <a:ext cx="4173220" cy="8313420"/>
          </a:xfrm>
          <a:prstGeom prst="rect">
            <a:avLst/>
          </a:prstGeom>
        </p:spPr>
      </p:pic>
      <p:pic>
        <p:nvPicPr>
          <p:cNvPr id="12" name="1-1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629833" y="2784556"/>
            <a:ext cx="4176395" cy="8312785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案例：云剪视频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>
                <p:cTn id="8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1" name="image 23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2303" name="image 230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2306" name="image 2306"/>
          <p:cNvPicPr>
            <a:picLocks noChangeAspect="1"/>
          </p:cNvPicPr>
          <p:nvPr/>
        </p:nvPicPr>
        <p:blipFill>
          <a:blip r:embed="rId6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2307" name="image 2307"/>
          <p:cNvPicPr>
            <a:picLocks noChangeAspect="1"/>
          </p:cNvPicPr>
          <p:nvPr/>
        </p:nvPicPr>
        <p:blipFill>
          <a:blip r:embed="rId7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2309" name="image 230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2" name="开业啦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638741" y="3321685"/>
            <a:ext cx="11642090" cy="745109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案例：创意视频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1" name="image 24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2403" name="image 24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2406" name="image 24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2407" name="image 24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2409" name="image 240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0412" y="3533456"/>
            <a:ext cx="3279775" cy="65728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99097" y="3533457"/>
            <a:ext cx="3227705" cy="65728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5335" y="3446780"/>
            <a:ext cx="3340100" cy="65728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9702" y="3401695"/>
            <a:ext cx="3319780" cy="657288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0710" y="3401695"/>
            <a:ext cx="3255010" cy="657225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案例：关键词排名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1" name="image 25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2503" name="image 25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2506" name="image 2506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876300" y="11391900"/>
            <a:ext cx="1841500" cy="1828800"/>
          </a:xfrm>
          <a:prstGeom prst="rect">
            <a:avLst/>
          </a:prstGeom>
        </p:spPr>
      </p:pic>
      <p:pic>
        <p:nvPicPr>
          <p:cNvPr id="2507" name="image 2507"/>
          <p:cNvPicPr>
            <a:picLocks noChangeAspect="1"/>
          </p:cNvPicPr>
          <p:nvPr/>
        </p:nvPicPr>
        <p:blipFill>
          <a:blip r:embed="rId5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2509" name="image 250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2650" y="1917700"/>
            <a:ext cx="16454120" cy="955548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3705" name="image 370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187700" y="12176760"/>
            <a:ext cx="469900" cy="469900"/>
          </a:xfrm>
          <a:prstGeom prst="rect">
            <a:avLst/>
          </a:prstGeom>
        </p:spPr>
      </p:pic>
      <p:sp>
        <p:nvSpPr>
          <p:cNvPr id="3702" name="Object 3702"/>
          <p:cNvSpPr txBox="1"/>
          <p:nvPr/>
        </p:nvSpPr>
        <p:spPr>
          <a:xfrm>
            <a:off x="3657606" y="11963562"/>
            <a:ext cx="8913423" cy="762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5000" b="1" i="0" dirty="0" smtClean="0">
                <a:solidFill>
                  <a:srgbClr val="252B77"/>
                </a:solidFill>
                <a:latin typeface="黑体" panose="02010609060101010101" charset="-122"/>
                <a:ea typeface="黑体" panose="02010609060101010101" charset="-122"/>
              </a:rPr>
              <a:t>案例：获客线索</a:t>
            </a:r>
          </a:p>
        </p:txBody>
      </p:sp>
      <p:pic>
        <p:nvPicPr>
          <p:cNvPr id="2804" name="image 280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85891" y="3053715"/>
            <a:ext cx="11433922" cy="72834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9" name="image 200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601" name="image 60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7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sp>
        <p:nvSpPr>
          <p:cNvPr id="304" name="Object 304"/>
          <p:cNvSpPr txBox="1"/>
          <p:nvPr/>
        </p:nvSpPr>
        <p:spPr>
          <a:xfrm>
            <a:off x="8645525" y="1025525"/>
            <a:ext cx="7092315" cy="79057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indent="12700" algn="l" rtl="0" eaLnBrk="0">
              <a:lnSpc>
                <a:spcPts val="2375"/>
              </a:lnSpc>
            </a:pPr>
            <a:endParaRPr sz="3600" spc="100" dirty="0">
              <a:ln w="6350" cap="flat" cmpd="sng">
                <a:solidFill>
                  <a:srgbClr val="1E3595">
                    <a:alpha val="100000"/>
                  </a:srgbClr>
                </a:solidFill>
                <a:prstDash val="solid"/>
                <a:miter lim="0"/>
              </a:ln>
              <a:solidFill>
                <a:srgbClr val="1E3595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indent="12700" algn="l" rtl="0" eaLnBrk="0">
              <a:lnSpc>
                <a:spcPts val="2375"/>
              </a:lnSpc>
            </a:pPr>
            <a:r>
              <a:rPr lang="zh-CN" sz="6000" spc="-10" dirty="0">
                <a:ln w="952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客户留资，意向留存</a:t>
            </a:r>
            <a:endParaRPr lang="en-US" altLang="en-US" sz="6000" dirty="0"/>
          </a:p>
          <a:p>
            <a:pPr indent="12700" algn="l" rtl="0" eaLnBrk="0">
              <a:lnSpc>
                <a:spcPts val="2375"/>
              </a:lnSpc>
            </a:pPr>
            <a:endParaRPr lang="en-US" altLang="en-US" sz="6000" dirty="0"/>
          </a:p>
          <a:p>
            <a:pPr indent="12700" algn="l" rtl="0" eaLnBrk="0">
              <a:lnSpc>
                <a:spcPts val="2375"/>
              </a:lnSpc>
            </a:pPr>
            <a:endParaRPr lang="zh-CN" sz="6000" b="1" i="0" dirty="0" smtClean="0">
              <a:solidFill>
                <a:srgbClr val="145CCE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 5" descr="81642581803_.pic_hd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4680" y="4725670"/>
            <a:ext cx="3376930" cy="681482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8" name="图片 7" descr="101642581825_.pic_hd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43218" y="4725035"/>
            <a:ext cx="3417570" cy="6815455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9" name="图片 8" descr="111642581839_.pic_hd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13625" y="4725035"/>
            <a:ext cx="3366770" cy="6908165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8975" y="4725670"/>
            <a:ext cx="3387090" cy="6814820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sp>
        <p:nvSpPr>
          <p:cNvPr id="189" name="textbox 189"/>
          <p:cNvSpPr/>
          <p:nvPr/>
        </p:nvSpPr>
        <p:spPr>
          <a:xfrm>
            <a:off x="8430895" y="3761740"/>
            <a:ext cx="2903855" cy="3543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r>
              <a:rPr lang="zh-CN" sz="28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B0F0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商家首页一键拨号</a:t>
            </a:r>
          </a:p>
        </p:txBody>
      </p:sp>
      <p:sp>
        <p:nvSpPr>
          <p:cNvPr id="12" name="textbox 189"/>
          <p:cNvSpPr/>
          <p:nvPr/>
        </p:nvSpPr>
        <p:spPr>
          <a:xfrm>
            <a:off x="12747625" y="3761740"/>
            <a:ext cx="3633470" cy="3543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r>
              <a:rPr lang="zh-CN" sz="28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B0F0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官网、在线咨询、预约</a:t>
            </a:r>
          </a:p>
        </p:txBody>
      </p:sp>
      <p:sp>
        <p:nvSpPr>
          <p:cNvPr id="13" name="textbox 189"/>
          <p:cNvSpPr/>
          <p:nvPr/>
        </p:nvSpPr>
        <p:spPr>
          <a:xfrm>
            <a:off x="18052415" y="3761740"/>
            <a:ext cx="2910840" cy="3543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r>
              <a:rPr lang="zh-CN" sz="28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B0F0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热门产品详情展示</a:t>
            </a:r>
          </a:p>
        </p:txBody>
      </p:sp>
      <p:sp>
        <p:nvSpPr>
          <p:cNvPr id="14" name="textbox 189"/>
          <p:cNvSpPr/>
          <p:nvPr/>
        </p:nvSpPr>
        <p:spPr>
          <a:xfrm>
            <a:off x="3323590" y="3761740"/>
            <a:ext cx="2903855" cy="3543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r>
              <a:rPr lang="zh-CN" sz="28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B0F0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视频搜索广告展示</a:t>
            </a:r>
          </a:p>
        </p:txBody>
      </p:sp>
      <p:sp>
        <p:nvSpPr>
          <p:cNvPr id="15" name="Object 304"/>
          <p:cNvSpPr txBox="1"/>
          <p:nvPr/>
        </p:nvSpPr>
        <p:spPr>
          <a:xfrm>
            <a:off x="8410575" y="1917700"/>
            <a:ext cx="7562215" cy="76136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indent="12700" algn="l" rtl="0" eaLnBrk="0">
              <a:lnSpc>
                <a:spcPts val="2375"/>
              </a:lnSpc>
            </a:pPr>
            <a:endParaRPr sz="3600" spc="100" dirty="0">
              <a:ln w="6350" cap="flat" cmpd="sng">
                <a:solidFill>
                  <a:srgbClr val="1E3595">
                    <a:alpha val="100000"/>
                  </a:srgbClr>
                </a:solidFill>
                <a:prstDash val="solid"/>
                <a:miter lim="0"/>
              </a:ln>
              <a:solidFill>
                <a:srgbClr val="1E3595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indent="12700" algn="l" rtl="0" eaLnBrk="0">
              <a:lnSpc>
                <a:spcPts val="2375"/>
              </a:lnSpc>
            </a:pPr>
            <a:r>
              <a:rPr lang="zh-CN" altLang="en-US" sz="3600" dirty="0"/>
              <a:t>留住每一个潜在意向，实时智能接待</a:t>
            </a: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zh-CN" sz="3600" b="1" i="0" dirty="0" smtClean="0">
              <a:solidFill>
                <a:srgbClr val="145CCE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903" name="image 90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image 6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3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6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sp>
        <p:nvSpPr>
          <p:cNvPr id="304" name="Object 304"/>
          <p:cNvSpPr txBox="1"/>
          <p:nvPr/>
        </p:nvSpPr>
        <p:spPr>
          <a:xfrm>
            <a:off x="4784090" y="2044065"/>
            <a:ext cx="14691360" cy="75247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indent="12700" algn="l" rtl="0" eaLnBrk="0">
              <a:lnSpc>
                <a:spcPts val="2375"/>
              </a:lnSpc>
            </a:pPr>
            <a:endParaRPr sz="3600" spc="100" dirty="0">
              <a:ln w="6350" cap="flat" cmpd="sng">
                <a:solidFill>
                  <a:srgbClr val="1E3595">
                    <a:alpha val="100000"/>
                  </a:srgbClr>
                </a:solidFill>
                <a:prstDash val="solid"/>
                <a:miter lim="0"/>
              </a:ln>
              <a:solidFill>
                <a:srgbClr val="1E3595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indent="12700" algn="l" rtl="0" eaLnBrk="0">
              <a:lnSpc>
                <a:spcPts val="2375"/>
              </a:lnSpc>
            </a:pPr>
            <a:r>
              <a:rPr lang="zh-CN" sz="6000" spc="-10" dirty="0">
                <a:ln w="952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用户行为、关键词触发，系统私信智能回复</a:t>
            </a: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zh-CN" sz="3600" b="1" i="0" dirty="0" smtClean="0">
              <a:solidFill>
                <a:srgbClr val="145CCE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788660" y="3128010"/>
            <a:ext cx="12682220" cy="9934575"/>
            <a:chOff x="512440" y="949532"/>
            <a:chExt cx="3771528" cy="3422418"/>
          </a:xfrm>
        </p:grpSpPr>
        <p:pic>
          <p:nvPicPr>
            <p:cNvPr id="28" name="Picture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440" y="949532"/>
              <a:ext cx="3771528" cy="3422418"/>
            </a:xfrm>
            <a:prstGeom prst="rect">
              <a:avLst/>
            </a:prstGeom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750599" y="1204545"/>
              <a:ext cx="3332202" cy="2059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透明"/>
            <p:cNvSpPr/>
            <p:nvPr/>
          </p:nvSpPr>
          <p:spPr bwMode="auto">
            <a:xfrm>
              <a:off x="2343885" y="1156746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2555" y="6819265"/>
            <a:ext cx="11438890" cy="34372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2555" y="3525520"/>
            <a:ext cx="11439525" cy="3490595"/>
          </a:xfrm>
          <a:prstGeom prst="rect">
            <a:avLst/>
          </a:prstGeom>
        </p:spPr>
      </p:pic>
      <p:pic>
        <p:nvPicPr>
          <p:cNvPr id="2009" name="image 200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903" name="image 90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image 6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3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6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sp>
        <p:nvSpPr>
          <p:cNvPr id="5" name="Object 304"/>
          <p:cNvSpPr txBox="1"/>
          <p:nvPr/>
        </p:nvSpPr>
        <p:spPr>
          <a:xfrm>
            <a:off x="9039225" y="1005840"/>
            <a:ext cx="6306185" cy="81026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indent="12700" algn="l" rtl="0" eaLnBrk="0">
              <a:lnSpc>
                <a:spcPts val="2375"/>
              </a:lnSpc>
            </a:pPr>
            <a:endParaRPr sz="3600" spc="100" dirty="0">
              <a:ln w="6350" cap="flat" cmpd="sng">
                <a:solidFill>
                  <a:srgbClr val="1E3595">
                    <a:alpha val="100000"/>
                  </a:srgbClr>
                </a:solidFill>
                <a:prstDash val="solid"/>
                <a:miter lim="0"/>
              </a:ln>
              <a:solidFill>
                <a:srgbClr val="1E3595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indent="12700" algn="l" rtl="0" eaLnBrk="0">
              <a:lnSpc>
                <a:spcPts val="2375"/>
              </a:lnSpc>
            </a:pPr>
            <a:r>
              <a:rPr lang="zh-CN" sz="6000" spc="-10" dirty="0">
                <a:ln w="952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意向数据实时同步</a:t>
            </a: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zh-CN" sz="3600" b="1" i="0" dirty="0" smtClean="0">
              <a:solidFill>
                <a:srgbClr val="145CCE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Object 304"/>
          <p:cNvSpPr txBox="1"/>
          <p:nvPr/>
        </p:nvSpPr>
        <p:spPr>
          <a:xfrm>
            <a:off x="6809740" y="1917700"/>
            <a:ext cx="10764520" cy="76073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indent="12700" algn="l" rtl="0" eaLnBrk="0">
              <a:lnSpc>
                <a:spcPts val="2375"/>
              </a:lnSpc>
            </a:pPr>
            <a:endParaRPr sz="3600" spc="100" dirty="0">
              <a:ln w="6350" cap="flat" cmpd="sng">
                <a:solidFill>
                  <a:srgbClr val="1E3595">
                    <a:alpha val="100000"/>
                  </a:srgbClr>
                </a:solidFill>
                <a:prstDash val="solid"/>
                <a:miter lim="0"/>
              </a:ln>
              <a:solidFill>
                <a:srgbClr val="1E3595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indent="12700" algn="l" rtl="0" eaLnBrk="0">
              <a:lnSpc>
                <a:spcPts val="2375"/>
              </a:lnSpc>
            </a:pPr>
            <a:r>
              <a:rPr lang="zh-CN" altLang="en-US" sz="3600" dirty="0"/>
              <a:t>私信互动，主页互动，主页留资，在线预约留咨数据</a:t>
            </a: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zh-CN" sz="3600" b="1" i="0" dirty="0" smtClean="0">
              <a:solidFill>
                <a:srgbClr val="145CCE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6" name="组合 5012"/>
          <p:cNvGrpSpPr/>
          <p:nvPr/>
        </p:nvGrpSpPr>
        <p:grpSpPr>
          <a:xfrm>
            <a:off x="4456110" y="3528695"/>
            <a:ext cx="15077290" cy="14206855"/>
            <a:chOff x="9679345" y="2141599"/>
            <a:chExt cx="12890641" cy="12890500"/>
          </a:xfrm>
        </p:grpSpPr>
        <p:pic>
          <p:nvPicPr>
            <p:cNvPr id="7" name="image 5013"/>
            <p:cNvPicPr>
              <a:picLocks noChangeAspect="1"/>
            </p:cNvPicPr>
            <p:nvPr/>
          </p:nvPicPr>
          <p:blipFill>
            <a:blip r:embed="rId7">
              <a:alphaModFix amt="12156"/>
            </a:blip>
            <a:srcRect/>
            <a:stretch>
              <a:fillRect/>
            </a:stretch>
          </p:blipFill>
          <p:spPr>
            <a:xfrm>
              <a:off x="9679345" y="2141599"/>
              <a:ext cx="12890500" cy="12890500"/>
            </a:xfrm>
            <a:prstGeom prst="rect">
              <a:avLst/>
            </a:prstGeom>
          </p:spPr>
        </p:pic>
        <p:pic>
          <p:nvPicPr>
            <p:cNvPr id="8" name="image 5014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9946186" y="2141748"/>
              <a:ext cx="12623800" cy="797560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8460" y="3853815"/>
            <a:ext cx="10845165" cy="6519545"/>
          </a:xfrm>
          <a:prstGeom prst="rect">
            <a:avLst/>
          </a:prstGeom>
        </p:spPr>
      </p:pic>
      <p:pic>
        <p:nvPicPr>
          <p:cNvPr id="2009" name="image 200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903" name="image 90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9" name="image 200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601" name="image 60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7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sp>
        <p:nvSpPr>
          <p:cNvPr id="304" name="Object 304"/>
          <p:cNvSpPr txBox="1"/>
          <p:nvPr/>
        </p:nvSpPr>
        <p:spPr>
          <a:xfrm>
            <a:off x="10547985" y="480060"/>
            <a:ext cx="3288665" cy="111252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endParaRPr lang="zh-CN" sz="6000" b="1" i="0" dirty="0" smtClean="0">
              <a:solidFill>
                <a:srgbClr val="145CCE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textbox 189"/>
          <p:cNvSpPr/>
          <p:nvPr/>
        </p:nvSpPr>
        <p:spPr>
          <a:xfrm>
            <a:off x="10739755" y="2159635"/>
            <a:ext cx="2903855" cy="850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r>
              <a:rPr lang="zh-CN" sz="28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B0F0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宏迪环卫设备数据</a:t>
            </a:r>
          </a:p>
        </p:txBody>
      </p:sp>
      <p:pic>
        <p:nvPicPr>
          <p:cNvPr id="4" name="图片 3" descr="61642646056_.pic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995" y="3779335"/>
            <a:ext cx="3931285" cy="751395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5" name="图片 4" descr="71642646060_.pic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7985" y="3779335"/>
            <a:ext cx="3931285" cy="751332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6" name="图片 5" descr="81642646064_.pic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75074" y="3779970"/>
            <a:ext cx="3930015" cy="751332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2703" name="image 270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9" name="image 200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601" name="image 60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4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7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sp>
        <p:nvSpPr>
          <p:cNvPr id="304" name="Object 304"/>
          <p:cNvSpPr txBox="1"/>
          <p:nvPr/>
        </p:nvSpPr>
        <p:spPr>
          <a:xfrm>
            <a:off x="10547985" y="480060"/>
            <a:ext cx="3288665" cy="111252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endParaRPr lang="zh-CN" sz="6000" b="1" i="0" dirty="0" smtClean="0">
              <a:solidFill>
                <a:srgbClr val="145CCE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textbox 189"/>
          <p:cNvSpPr/>
          <p:nvPr/>
        </p:nvSpPr>
        <p:spPr>
          <a:xfrm>
            <a:off x="10739755" y="2096770"/>
            <a:ext cx="2903855" cy="3543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r>
              <a:rPr lang="zh-CN" sz="28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B0F0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宏迪环卫设备数据</a:t>
            </a:r>
          </a:p>
        </p:txBody>
      </p:sp>
      <p:pic>
        <p:nvPicPr>
          <p:cNvPr id="4" name="图片 3" descr="91642646096_.pic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2695" y="4100195"/>
            <a:ext cx="3889375" cy="736790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6" name="图片 5" descr="111642646105_.pic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3730" y="4047398"/>
            <a:ext cx="3916680" cy="736854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7" name="图片 6" descr="121642646111_.pic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5461" y="4097655"/>
            <a:ext cx="3927475" cy="736981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5" name="图片 4" descr="101642646100_.pic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97560" y="4098925"/>
            <a:ext cx="3943350" cy="736854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2703" name="image 270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" name="image 9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180800" y="-12700"/>
            <a:ext cx="215900" cy="13741400"/>
          </a:xfrm>
          <a:prstGeom prst="rect">
            <a:avLst/>
          </a:prstGeom>
        </p:spPr>
      </p:pic>
      <p:pic>
        <p:nvPicPr>
          <p:cNvPr id="902" name="image 90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sp>
        <p:nvSpPr>
          <p:cNvPr id="904" name="Object 904"/>
          <p:cNvSpPr txBox="1"/>
          <p:nvPr/>
        </p:nvSpPr>
        <p:spPr>
          <a:xfrm>
            <a:off x="1538605" y="5796915"/>
            <a:ext cx="9611360" cy="208343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12000" b="1" i="0" dirty="0" smtClean="0">
                <a:solidFill>
                  <a:srgbClr val="145CCE"/>
                </a:solidFill>
                <a:latin typeface="黑体" panose="02010609060101010101" charset="-122"/>
                <a:ea typeface="黑体" panose="02010609060101010101" charset="-122"/>
              </a:rPr>
              <a:t>视频精准投放</a:t>
            </a:r>
          </a:p>
        </p:txBody>
      </p:sp>
      <p:pic>
        <p:nvPicPr>
          <p:cNvPr id="9011" name="image 90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307276" y="1758950"/>
            <a:ext cx="10185400" cy="10198100"/>
          </a:xfrm>
          <a:prstGeom prst="rect">
            <a:avLst/>
          </a:prstGeom>
        </p:spPr>
      </p:pic>
      <p:pic>
        <p:nvPicPr>
          <p:cNvPr id="9012" name="image 90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734657" y="3454400"/>
            <a:ext cx="4533900" cy="7454900"/>
          </a:xfrm>
          <a:prstGeom prst="rect">
            <a:avLst/>
          </a:prstGeom>
        </p:spPr>
      </p:pic>
      <p:pic>
        <p:nvPicPr>
          <p:cNvPr id="9015" name="image 90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312257" y="2959100"/>
            <a:ext cx="3467100" cy="7950200"/>
          </a:xfrm>
          <a:prstGeom prst="rect">
            <a:avLst/>
          </a:prstGeom>
        </p:spPr>
      </p:pic>
      <p:pic>
        <p:nvPicPr>
          <p:cNvPr id="9019" name="image 90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-720000">
            <a:off x="15347625" y="9486057"/>
            <a:ext cx="1157842" cy="4631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2390" y="2545080"/>
            <a:ext cx="5996305" cy="8089265"/>
          </a:xfrm>
          <a:prstGeom prst="rect">
            <a:avLst/>
          </a:prstGeom>
        </p:spPr>
      </p:pic>
      <p:pic>
        <p:nvPicPr>
          <p:cNvPr id="6" name="image 90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472003" y="2743200"/>
            <a:ext cx="5283200" cy="8140700"/>
          </a:xfrm>
          <a:prstGeom prst="rect">
            <a:avLst/>
          </a:prstGeom>
        </p:spPr>
      </p:pic>
      <p:pic>
        <p:nvPicPr>
          <p:cNvPr id="7" name="image 90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3723620" y="2959100"/>
            <a:ext cx="4879975" cy="7759065"/>
          </a:xfrm>
          <a:prstGeom prst="rect">
            <a:avLst/>
          </a:prstGeom>
        </p:spPr>
      </p:pic>
      <p:sp>
        <p:nvSpPr>
          <p:cNvPr id="8" name="Object 9020"/>
          <p:cNvSpPr txBox="1"/>
          <p:nvPr/>
        </p:nvSpPr>
        <p:spPr>
          <a:xfrm rot="-916337">
            <a:off x="14262735" y="5836920"/>
            <a:ext cx="3396615" cy="54483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2290" b="0" i="1" spc="364" dirty="0" smtClean="0">
                <a:solidFill>
                  <a:srgbClr val="FFFFFF"/>
                </a:solidFill>
                <a:latin typeface="OPPOSans-M" panose="00020600040101010101"/>
                <a:ea typeface="OPPOSans-M" panose="00020600040101010101"/>
              </a:rPr>
              <a:t>让短视频营销更简单</a:t>
            </a:r>
            <a:endParaRPr lang="zh-CN" altLang="en-US"/>
          </a:p>
        </p:txBody>
      </p:sp>
      <p:sp>
        <p:nvSpPr>
          <p:cNvPr id="10" name="Object 9018"/>
          <p:cNvSpPr txBox="1"/>
          <p:nvPr/>
        </p:nvSpPr>
        <p:spPr>
          <a:xfrm rot="-841530">
            <a:off x="15528754" y="9277307"/>
            <a:ext cx="2684953" cy="480609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390" spc="221" dirty="0" smtClean="0">
                <a:solidFill>
                  <a:srgbClr val="FFFFFF"/>
                </a:solidFill>
                <a:latin typeface="OPPOSans-R"/>
                <a:ea typeface="OPPOSans-R"/>
              </a:rPr>
              <a:t>无忧云视推</a:t>
            </a:r>
            <a:endParaRPr lang="zh-CN" altLang="en-US" dirty="0"/>
          </a:p>
        </p:txBody>
      </p:sp>
      <p:sp>
        <p:nvSpPr>
          <p:cNvPr id="98" name="textbox 98"/>
          <p:cNvSpPr/>
          <p:nvPr/>
        </p:nvSpPr>
        <p:spPr>
          <a:xfrm>
            <a:off x="1583055" y="4993005"/>
            <a:ext cx="6379845" cy="1826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zh-CN" sz="3200" spc="85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algn="l" rtl="0" eaLnBrk="0">
              <a:lnSpc>
                <a:spcPct val="82000"/>
              </a:lnSpc>
            </a:pPr>
            <a:endParaRPr lang="zh-CN" sz="3200" spc="85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</p:txBody>
      </p:sp>
      <p:pic>
        <p:nvPicPr>
          <p:cNvPr id="601" name="image 60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13" name="image 606"/>
          <p:cNvPicPr>
            <a:picLocks noChangeAspect="1"/>
          </p:cNvPicPr>
          <p:nvPr/>
        </p:nvPicPr>
        <p:blipFill>
          <a:blip r:embed="rId12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pic>
        <p:nvPicPr>
          <p:cNvPr id="4" name="图片 3" descr="src=http___pic.51yuansu.com_pic_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6300" y="8039735"/>
            <a:ext cx="10654030" cy="177546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03" name="Object 303"/>
          <p:cNvSpPr txBox="1"/>
          <p:nvPr/>
        </p:nvSpPr>
        <p:spPr>
          <a:xfrm>
            <a:off x="1384300" y="2012652"/>
            <a:ext cx="7937500" cy="1917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11000" b="1" i="0" dirty="0" smtClean="0">
                <a:solidFill>
                  <a:srgbClr val="7EA1F5"/>
                </a:solidFill>
                <a:latin typeface="OPPOSans-H"/>
                <a:ea typeface="OPPOSans-H"/>
              </a:rPr>
              <a:t>PART 0</a:t>
            </a:r>
            <a:r>
              <a:rPr lang="en-US" altLang="zh-CN" sz="11000" b="1" i="0" dirty="0" smtClean="0">
                <a:solidFill>
                  <a:srgbClr val="7EA1F5"/>
                </a:solidFill>
                <a:latin typeface="OPPOSans-H"/>
                <a:ea typeface="OPPOSans-H"/>
              </a:rPr>
              <a:t>4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9" name="image 200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601" name="image 60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12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15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sp>
        <p:nvSpPr>
          <p:cNvPr id="304" name="Object 304"/>
          <p:cNvSpPr txBox="1"/>
          <p:nvPr/>
        </p:nvSpPr>
        <p:spPr>
          <a:xfrm>
            <a:off x="10567035" y="2201545"/>
            <a:ext cx="3249930" cy="72644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indent="12700" algn="l" rtl="0" eaLnBrk="0">
              <a:lnSpc>
                <a:spcPts val="2375"/>
              </a:lnSpc>
            </a:pPr>
            <a:endParaRPr lang="zh-CN" sz="6000" spc="-10" dirty="0">
              <a:ln w="9525" cap="flat" cmpd="sng">
                <a:solidFill>
                  <a:srgbClr val="1E3595">
                    <a:alpha val="100000"/>
                  </a:srgbClr>
                </a:solidFill>
                <a:prstDash val="solid"/>
                <a:miter lim="0"/>
              </a:ln>
              <a:solidFill>
                <a:srgbClr val="1E3595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indent="12700" algn="l" rtl="0" eaLnBrk="0">
              <a:lnSpc>
                <a:spcPts val="2375"/>
              </a:lnSpc>
            </a:pPr>
            <a:r>
              <a:rPr lang="zh-CN" sz="6000" spc="-10" dirty="0">
                <a:ln w="952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运营托管</a:t>
            </a:r>
            <a:endParaRPr lang="en-US" altLang="en-US" sz="6000" dirty="0"/>
          </a:p>
          <a:p>
            <a:pPr indent="12700" algn="l" rtl="0" eaLnBrk="0">
              <a:lnSpc>
                <a:spcPts val="2375"/>
              </a:lnSpc>
            </a:pP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zh-CN" sz="3600" b="1" i="0" dirty="0" smtClean="0">
              <a:solidFill>
                <a:srgbClr val="145CCE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1988185" y="2692400"/>
            <a:ext cx="6295390" cy="79933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r>
              <a:rPr lang="en-US" sz="4000" spc="1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 </a:t>
            </a:r>
            <a:endParaRPr sz="3200" spc="-25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indent="18415" algn="l" rtl="0" eaLnBrk="0">
              <a:lnSpc>
                <a:spcPct val="87000"/>
              </a:lnSpc>
            </a:pPr>
            <a:r>
              <a:rPr sz="3200" spc="1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一年制作</a:t>
            </a:r>
            <a:r>
              <a:rPr sz="3200" spc="7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12</a:t>
            </a:r>
            <a:r>
              <a:rPr sz="3200" spc="1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个引流视</a:t>
            </a:r>
            <a:r>
              <a:rPr sz="3200" spc="5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频</a:t>
            </a:r>
          </a:p>
          <a:p>
            <a:pPr indent="18415" algn="l" rtl="0" eaLnBrk="0">
              <a:lnSpc>
                <a:spcPct val="87000"/>
              </a:lnSpc>
            </a:pPr>
            <a:endParaRPr lang="en-US" altLang="en-US" sz="3200" dirty="0"/>
          </a:p>
          <a:p>
            <a:pPr indent="17780" algn="l" rtl="0" eaLnBrk="0">
              <a:lnSpc>
                <a:spcPts val="2905"/>
              </a:lnSpc>
            </a:pPr>
            <a:r>
              <a:rPr sz="320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一、</a:t>
            </a:r>
            <a:r>
              <a:rPr sz="3200" spc="-7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</a:t>
            </a:r>
            <a:r>
              <a:rPr sz="320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视频制作方式</a:t>
            </a:r>
            <a:endParaRPr lang="en-US" altLang="en-US" sz="3200" dirty="0"/>
          </a:p>
          <a:p>
            <a:pPr marL="15875" indent="-1270" algn="l" rtl="0" eaLnBrk="0">
              <a:lnSpc>
                <a:spcPct val="129000"/>
              </a:lnSpc>
              <a:spcBef>
                <a:spcPts val="860"/>
              </a:spcBef>
            </a:pPr>
            <a:r>
              <a:rPr lang="en-US" sz="3200" spc="5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1.</a:t>
            </a:r>
            <a:r>
              <a:rPr sz="3200" spc="5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我们</a:t>
            </a:r>
            <a:r>
              <a:rPr sz="3200" spc="45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提</a:t>
            </a:r>
            <a:r>
              <a:rPr sz="3200" spc="4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供拍摄方向</a:t>
            </a:r>
            <a:r>
              <a:rPr sz="3200" spc="6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，</a:t>
            </a:r>
            <a:r>
              <a:rPr sz="32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  <a:r>
              <a:rPr sz="3200" spc="4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客户针对产品或</a:t>
            </a:r>
            <a:r>
              <a:rPr sz="3200" spc="2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服务拍摄完原素材后，进行剪</a:t>
            </a:r>
            <a:r>
              <a:rPr sz="3200" spc="15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辑</a:t>
            </a:r>
            <a:r>
              <a:rPr sz="3200" spc="2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，</a:t>
            </a:r>
            <a:r>
              <a:rPr sz="32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字幕，排版等工作。</a:t>
            </a:r>
            <a:endParaRPr lang="en-US" altLang="en-US" sz="3200" dirty="0"/>
          </a:p>
          <a:p>
            <a:pPr marL="14605" indent="-1905" algn="l" rtl="0" eaLnBrk="0">
              <a:lnSpc>
                <a:spcPct val="120000"/>
              </a:lnSpc>
              <a:spcBef>
                <a:spcPts val="270"/>
              </a:spcBef>
            </a:pPr>
            <a:r>
              <a:rPr lang="en-US" sz="3200" spc="8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2.</a:t>
            </a:r>
            <a:r>
              <a:rPr sz="3200" spc="8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客户提供产</a:t>
            </a:r>
            <a:r>
              <a:rPr sz="3200" spc="7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品</a:t>
            </a:r>
            <a:r>
              <a:rPr sz="3200" spc="3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/</a:t>
            </a:r>
            <a:r>
              <a:rPr sz="3200" spc="7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服务图片及文字素材</a:t>
            </a:r>
            <a:r>
              <a:rPr lang="zh-CN" sz="3200" spc="7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，</a:t>
            </a:r>
            <a:r>
              <a:rPr sz="32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进行剪辑</a:t>
            </a:r>
            <a:r>
              <a:rPr lang="zh-CN" sz="32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，</a:t>
            </a:r>
            <a:r>
              <a:rPr sz="32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字幕</a:t>
            </a:r>
            <a:r>
              <a:rPr lang="zh-CN" sz="32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，</a:t>
            </a:r>
            <a:r>
              <a:rPr sz="32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排版等工作。</a:t>
            </a:r>
            <a:endParaRPr lang="en-US" altLang="en-US" sz="3200" dirty="0"/>
          </a:p>
          <a:p>
            <a:pPr algn="l" rtl="0" eaLnBrk="0">
              <a:lnSpc>
                <a:spcPct val="176000"/>
              </a:lnSpc>
            </a:pPr>
            <a:endParaRPr lang="en-US" altLang="en-US" sz="3200" dirty="0"/>
          </a:p>
          <a:p>
            <a:pPr indent="18415" algn="l" rtl="0" eaLnBrk="0">
              <a:lnSpc>
                <a:spcPct val="96000"/>
              </a:lnSpc>
              <a:spcBef>
                <a:spcPts val="455"/>
              </a:spcBef>
            </a:pPr>
            <a:r>
              <a:rPr sz="320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二、</a:t>
            </a:r>
            <a:r>
              <a:rPr sz="3200" spc="-8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  <a:r>
              <a:rPr sz="3200" spc="-65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</a:t>
            </a:r>
            <a:r>
              <a:rPr sz="320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视频内容方向</a:t>
            </a:r>
            <a:endParaRPr lang="en-US" altLang="en-US" sz="3200" dirty="0"/>
          </a:p>
          <a:p>
            <a:pPr marL="12700" indent="1905" algn="l" rtl="0" eaLnBrk="0">
              <a:lnSpc>
                <a:spcPct val="130000"/>
              </a:lnSpc>
              <a:spcBef>
                <a:spcPts val="495"/>
              </a:spcBef>
            </a:pPr>
            <a:r>
              <a:rPr sz="3200" spc="4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根据客户实际情况，视频内容包</a:t>
            </a:r>
            <a:r>
              <a:rPr sz="3200" spc="2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括</a:t>
            </a:r>
            <a:r>
              <a:rPr sz="32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        </a:t>
            </a:r>
            <a:r>
              <a:rPr lang="en-US" sz="32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1.</a:t>
            </a:r>
            <a:r>
              <a:rPr sz="3200" spc="1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企业优势介</a:t>
            </a:r>
            <a:r>
              <a:rPr sz="3200" spc="85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绍</a:t>
            </a:r>
            <a:endParaRPr lang="en-US" altLang="en-US" sz="3200" dirty="0"/>
          </a:p>
          <a:p>
            <a:pPr indent="14605" algn="l" rtl="0" eaLnBrk="0">
              <a:lnSpc>
                <a:spcPct val="96000"/>
              </a:lnSpc>
              <a:spcBef>
                <a:spcPts val="1210"/>
              </a:spcBef>
            </a:pPr>
            <a:r>
              <a:rPr lang="en-US" sz="3200" spc="1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2.</a:t>
            </a:r>
            <a:r>
              <a:rPr sz="3200" spc="1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产品服务介</a:t>
            </a:r>
            <a:r>
              <a:rPr sz="3200" spc="7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绍</a:t>
            </a:r>
            <a:endParaRPr lang="en-US" altLang="en-US" sz="3200" dirty="0"/>
          </a:p>
          <a:p>
            <a:pPr algn="l" rtl="0" eaLnBrk="0">
              <a:lnSpc>
                <a:spcPct val="8000"/>
              </a:lnSpc>
            </a:pPr>
            <a:endParaRPr lang="en-US" altLang="en-US" sz="3200" dirty="0"/>
          </a:p>
          <a:p>
            <a:pPr indent="12700" algn="l" rtl="0" eaLnBrk="0">
              <a:lnSpc>
                <a:spcPct val="96000"/>
              </a:lnSpc>
            </a:pPr>
            <a:r>
              <a:rPr lang="en-US" sz="3200" spc="1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3.</a:t>
            </a:r>
            <a:r>
              <a:rPr sz="3200" spc="100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企业营销活动介</a:t>
            </a:r>
            <a:r>
              <a:rPr sz="3200" spc="85" dirty="0"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绍</a:t>
            </a:r>
            <a:endParaRPr lang="en-US" altLang="en-US" sz="3200" dirty="0"/>
          </a:p>
          <a:p>
            <a:pPr indent="12700" algn="l" rtl="0" eaLnBrk="0">
              <a:lnSpc>
                <a:spcPts val="2880"/>
              </a:lnSpc>
            </a:pPr>
            <a:endParaRPr lang="zh-CN" sz="3200" spc="85" dirty="0">
              <a:solidFill>
                <a:srgbClr val="000000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</p:txBody>
      </p:sp>
      <p:pic>
        <p:nvPicPr>
          <p:cNvPr id="4" name="audio1.wav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688388" y="4307228"/>
            <a:ext cx="3410585" cy="6997700"/>
          </a:xfrm>
          <a:prstGeom prst="rect">
            <a:avLst/>
          </a:prstGeom>
        </p:spPr>
      </p:pic>
      <p:pic>
        <p:nvPicPr>
          <p:cNvPr id="6" name="18493035754d1f04852bb383b8d2fd65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567285" y="4282440"/>
            <a:ext cx="3366135" cy="6997700"/>
          </a:xfrm>
          <a:prstGeom prst="rect">
            <a:avLst/>
          </a:prstGeom>
        </p:spPr>
      </p:pic>
      <p:pic>
        <p:nvPicPr>
          <p:cNvPr id="7" name="ea6260d3e39e7ce171ba330fc3a2f2c0">
            <a:hlinkClick r:id="" action="ppaction://media"/>
          </p:cNvPr>
          <p:cNvPicPr/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6495683" y="4307228"/>
            <a:ext cx="3371215" cy="6997700"/>
          </a:xfrm>
          <a:prstGeom prst="rect">
            <a:avLst/>
          </a:prstGeom>
        </p:spPr>
      </p:pic>
      <p:pic>
        <p:nvPicPr>
          <p:cNvPr id="5" name="4bbb30dd4c75e8e790982ba1c98ba3ff">
            <a:hlinkClick r:id="" action="ppaction://media"/>
          </p:cNvPr>
          <p:cNvPicPr/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20377150" y="4282440"/>
            <a:ext cx="3371215" cy="6997700"/>
          </a:xfrm>
          <a:prstGeom prst="rect">
            <a:avLst/>
          </a:prstGeom>
        </p:spPr>
      </p:pic>
      <p:pic>
        <p:nvPicPr>
          <p:cNvPr id="903" name="image 903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8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4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20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image 6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3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6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53535" y="4128135"/>
            <a:ext cx="944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01</a:t>
            </a:r>
          </a:p>
        </p:txBody>
      </p:sp>
      <p:sp>
        <p:nvSpPr>
          <p:cNvPr id="11" name="Object 304"/>
          <p:cNvSpPr txBox="1"/>
          <p:nvPr/>
        </p:nvSpPr>
        <p:spPr>
          <a:xfrm>
            <a:off x="8602980" y="1859915"/>
            <a:ext cx="7178040" cy="95313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indent="12700" algn="l" rtl="0" eaLnBrk="0">
              <a:lnSpc>
                <a:spcPts val="2375"/>
              </a:lnSpc>
            </a:pPr>
            <a:endParaRPr sz="6000" spc="100" dirty="0">
              <a:ln w="6350" cap="flat" cmpd="sng">
                <a:solidFill>
                  <a:srgbClr val="1E3595">
                    <a:alpha val="100000"/>
                  </a:srgbClr>
                </a:solidFill>
                <a:prstDash val="solid"/>
                <a:miter lim="0"/>
              </a:ln>
              <a:solidFill>
                <a:srgbClr val="1E3595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indent="12700" algn="l" rtl="0" eaLnBrk="0">
              <a:lnSpc>
                <a:spcPts val="2375"/>
              </a:lnSpc>
            </a:pPr>
            <a:endParaRPr sz="6000" spc="100" dirty="0">
              <a:ln w="6350" cap="flat" cmpd="sng">
                <a:solidFill>
                  <a:srgbClr val="1E3595">
                    <a:alpha val="100000"/>
                  </a:srgbClr>
                </a:solidFill>
                <a:prstDash val="solid"/>
                <a:miter lim="0"/>
              </a:ln>
              <a:solidFill>
                <a:srgbClr val="1E3595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indent="12700" algn="l" rtl="0" eaLnBrk="0">
              <a:lnSpc>
                <a:spcPts val="2375"/>
              </a:lnSpc>
            </a:pPr>
            <a:r>
              <a:rPr lang="zh-CN" sz="6000" spc="-10" dirty="0">
                <a:ln w="9525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精准流量个性化设置</a:t>
            </a:r>
            <a:endParaRPr lang="en-US" altLang="en-US" sz="6000" dirty="0"/>
          </a:p>
          <a:p>
            <a:pPr indent="12700" algn="l" rtl="0" eaLnBrk="0">
              <a:lnSpc>
                <a:spcPts val="2375"/>
              </a:lnSpc>
            </a:pP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zh-CN" sz="3600" b="1" i="0" dirty="0" smtClean="0">
              <a:solidFill>
                <a:srgbClr val="145CCE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6375" y="8165465"/>
            <a:ext cx="1533525" cy="16097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3525" y="4204335"/>
            <a:ext cx="1476375" cy="1533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81020" y="8347075"/>
            <a:ext cx="1495425" cy="1600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8095" y="8189595"/>
            <a:ext cx="1438275" cy="15621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90470" y="4204335"/>
            <a:ext cx="1485900" cy="1543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781020" y="4056380"/>
            <a:ext cx="1428750" cy="1524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98415" y="4996815"/>
            <a:ext cx="28162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3200" spc="-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STHeiti Light" panose="02010600040101010101" charset="-122"/>
                <a:ea typeface="STHeiti Light" panose="02010600040101010101" charset="-122"/>
                <a:cs typeface="Microsoft YaHei" panose="020B0503020204020204" charset="-122"/>
                <a:sym typeface="+mn-ea"/>
              </a:rPr>
              <a:t>用户行为筛</a:t>
            </a:r>
            <a:r>
              <a:rPr sz="3200" spc="-5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STHeiti Light" panose="02010600040101010101" charset="-122"/>
                <a:ea typeface="STHeiti Light" panose="02010600040101010101" charset="-122"/>
                <a:cs typeface="Microsoft YaHei" panose="020B0503020204020204" charset="-122"/>
                <a:sym typeface="+mn-ea"/>
              </a:rPr>
              <a:t>选</a:t>
            </a:r>
            <a:endParaRPr lang="zh-CN" altLang="en-US" sz="3200">
              <a:latin typeface="STHeiti Light" panose="02010600040101010101" charset="-122"/>
              <a:ea typeface="STHeiti Light" panose="0201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53535" y="8189595"/>
            <a:ext cx="944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02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098415" y="9168130"/>
            <a:ext cx="28162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spc="-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STHeiti Light" panose="02010600040101010101" charset="-122"/>
                <a:ea typeface="STHeiti Light" panose="02010600040101010101" charset="-122"/>
                <a:cs typeface="Microsoft YaHei" panose="020B0503020204020204" charset="-122"/>
                <a:sym typeface="+mn-ea"/>
              </a:rPr>
              <a:t>性别年龄</a:t>
            </a:r>
            <a:r>
              <a:rPr sz="3200" spc="-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STHeiti Light" panose="02010600040101010101" charset="-122"/>
                <a:ea typeface="STHeiti Light" panose="02010600040101010101" charset="-122"/>
                <a:cs typeface="Microsoft YaHei" panose="020B0503020204020204" charset="-122"/>
                <a:sym typeface="+mn-ea"/>
              </a:rPr>
              <a:t>筛</a:t>
            </a:r>
            <a:r>
              <a:rPr sz="3200" spc="-5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STHeiti Light" panose="02010600040101010101" charset="-122"/>
                <a:ea typeface="STHeiti Light" panose="02010600040101010101" charset="-122"/>
                <a:cs typeface="Microsoft YaHei" panose="020B0503020204020204" charset="-122"/>
                <a:sym typeface="+mn-ea"/>
              </a:rPr>
              <a:t>选</a:t>
            </a:r>
            <a:endParaRPr lang="zh-CN" altLang="en-US" sz="3200">
              <a:latin typeface="STHeiti Light" panose="02010600040101010101" charset="-122"/>
              <a:ea typeface="STHeiti Light" panose="0201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796270" y="4128135"/>
            <a:ext cx="944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03</a:t>
            </a:r>
          </a:p>
        </p:txBody>
      </p:sp>
      <p:sp>
        <p:nvSpPr>
          <p:cNvPr id="17" name="文本框 16"/>
          <p:cNvSpPr txBox="1"/>
          <p:nvPr/>
        </p:nvSpPr>
        <p:spPr>
          <a:xfrm flipH="1">
            <a:off x="11741150" y="4996815"/>
            <a:ext cx="3058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spc="-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STHeiti Light" panose="02010600040101010101" charset="-122"/>
                <a:ea typeface="STHeiti Light" panose="02010600040101010101" charset="-122"/>
                <a:cs typeface="Microsoft YaHei" panose="020B0503020204020204" charset="-122"/>
                <a:sym typeface="+mn-ea"/>
              </a:rPr>
              <a:t>地域定点投放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98810" y="8189595"/>
            <a:ext cx="944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04</a:t>
            </a:r>
          </a:p>
        </p:txBody>
      </p:sp>
      <p:sp>
        <p:nvSpPr>
          <p:cNvPr id="19" name="文本框 18"/>
          <p:cNvSpPr txBox="1"/>
          <p:nvPr/>
        </p:nvSpPr>
        <p:spPr>
          <a:xfrm flipH="1">
            <a:off x="11743690" y="9149080"/>
            <a:ext cx="35413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spc="-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STHeiti Light" panose="02010600040101010101" charset="-122"/>
                <a:ea typeface="STHeiti Light" panose="02010600040101010101" charset="-122"/>
                <a:cs typeface="Microsoft YaHei" panose="020B0503020204020204" charset="-122"/>
                <a:sym typeface="+mn-ea"/>
              </a:rPr>
              <a:t>用户兴趣爱好筛选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7428845" y="4056380"/>
            <a:ext cx="944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05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7428845" y="8347075"/>
            <a:ext cx="944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06</a:t>
            </a:r>
          </a:p>
        </p:txBody>
      </p:sp>
      <p:sp>
        <p:nvSpPr>
          <p:cNvPr id="22" name="文本框 21"/>
          <p:cNvSpPr txBox="1"/>
          <p:nvPr/>
        </p:nvSpPr>
        <p:spPr>
          <a:xfrm flipH="1">
            <a:off x="18373725" y="4996815"/>
            <a:ext cx="3058160" cy="494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rtl="0" eaLnBrk="0">
              <a:lnSpc>
                <a:spcPct val="82000"/>
              </a:lnSpc>
            </a:pPr>
            <a:r>
              <a:rPr sz="3200" spc="100" dirty="0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人群过</a:t>
            </a:r>
            <a:r>
              <a:rPr sz="3200" spc="70" dirty="0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滤</a:t>
            </a:r>
            <a:r>
              <a:rPr lang="zh-CN" sz="3200" spc="70" dirty="0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筛选</a:t>
            </a:r>
          </a:p>
        </p:txBody>
      </p:sp>
      <p:sp>
        <p:nvSpPr>
          <p:cNvPr id="23" name="文本框 22"/>
          <p:cNvSpPr txBox="1"/>
          <p:nvPr/>
        </p:nvSpPr>
        <p:spPr>
          <a:xfrm flipH="1">
            <a:off x="18373725" y="9168130"/>
            <a:ext cx="3058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3200" spc="1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定</a:t>
            </a:r>
            <a:r>
              <a:rPr lang="zh-CN" sz="3200" spc="9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时段投放</a:t>
            </a:r>
            <a:endParaRPr lang="zh-CN" sz="3200" spc="-10" dirty="0">
              <a:ln w="3175" cap="flat" cmpd="sng">
                <a:solidFill>
                  <a:srgbClr val="000000">
                    <a:alpha val="100000"/>
                  </a:srgbClr>
                </a:solidFill>
                <a:prstDash val="solid"/>
                <a:miter lim="0"/>
              </a:ln>
              <a:solidFill>
                <a:srgbClr val="000000">
                  <a:alpha val="100000"/>
                </a:srgbClr>
              </a:solidFill>
              <a:latin typeface="STHeiti Light" panose="02010600040101010101" charset="-122"/>
              <a:ea typeface="STHeiti Light" panose="02010600040101010101" charset="-122"/>
              <a:cs typeface="Microsoft YaHei" panose="020B0503020204020204" charset="-122"/>
              <a:sym typeface="+mn-ea"/>
            </a:endParaRPr>
          </a:p>
        </p:txBody>
      </p:sp>
      <p:pic>
        <p:nvPicPr>
          <p:cNvPr id="2009" name="image 2009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903" name="image 903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image 6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3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6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sp>
        <p:nvSpPr>
          <p:cNvPr id="304" name="Object 304"/>
          <p:cNvSpPr txBox="1"/>
          <p:nvPr/>
        </p:nvSpPr>
        <p:spPr>
          <a:xfrm>
            <a:off x="10523855" y="2072005"/>
            <a:ext cx="3335655" cy="82677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indent="12700" algn="l" rtl="0" eaLnBrk="0">
              <a:lnSpc>
                <a:spcPts val="2375"/>
              </a:lnSpc>
            </a:pPr>
            <a:endParaRPr sz="3600" spc="100" dirty="0">
              <a:ln w="6350" cap="flat" cmpd="sng">
                <a:solidFill>
                  <a:srgbClr val="1E3595">
                    <a:alpha val="100000"/>
                  </a:srgbClr>
                </a:solidFill>
                <a:prstDash val="solid"/>
                <a:miter lim="0"/>
              </a:ln>
              <a:solidFill>
                <a:srgbClr val="1E3595">
                  <a:alpha val="100000"/>
                </a:srgb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  <a:sym typeface="+mn-ea"/>
            </a:endParaRPr>
          </a:p>
          <a:p>
            <a:pPr indent="12700" algn="l" rtl="0" eaLnBrk="0">
              <a:lnSpc>
                <a:spcPts val="2375"/>
              </a:lnSpc>
            </a:pPr>
            <a:r>
              <a:rPr lang="zh-CN" sz="6000" spc="100" dirty="0">
                <a:ln w="6350" cap="flat" cmpd="sng">
                  <a:solidFill>
                    <a:srgbClr val="1E359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1E3595">
                    <a:alpha val="100000"/>
                  </a:srgb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rPr>
              <a:t>数据看板</a:t>
            </a:r>
            <a:endParaRPr lang="en-US" altLang="en-US" sz="3600" dirty="0"/>
          </a:p>
          <a:p>
            <a:pPr indent="12700" algn="l" rtl="0" eaLnBrk="0">
              <a:lnSpc>
                <a:spcPts val="2375"/>
              </a:lnSpc>
            </a:pPr>
            <a:endParaRPr lang="zh-CN" sz="3600" b="1" i="0" dirty="0" smtClean="0">
              <a:solidFill>
                <a:srgbClr val="145CCE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903" name="image 90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8820" y="3868228"/>
            <a:ext cx="20259794" cy="65057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image 6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50300" y="774700"/>
            <a:ext cx="2400300" cy="23749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3">
            <a:alphaModFix amt="50196"/>
          </a:blip>
          <a:srcRect/>
          <a:stretch>
            <a:fillRect/>
          </a:stretch>
        </p:blipFill>
        <p:spPr>
          <a:xfrm>
            <a:off x="22034500" y="10960100"/>
            <a:ext cx="1371600" cy="1358900"/>
          </a:xfrm>
          <a:prstGeom prst="rect">
            <a:avLst/>
          </a:prstGeom>
        </p:spPr>
      </p:pic>
      <p:pic>
        <p:nvPicPr>
          <p:cNvPr id="702" name="image 70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700" y="2451100"/>
            <a:ext cx="215900" cy="4368800"/>
          </a:xfrm>
          <a:prstGeom prst="rect">
            <a:avLst/>
          </a:prstGeom>
        </p:spPr>
      </p:pic>
      <p:pic>
        <p:nvPicPr>
          <p:cNvPr id="2804" name="image 280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221"/>
          <a:stretch>
            <a:fillRect/>
          </a:stretch>
        </p:blipFill>
        <p:spPr>
          <a:xfrm>
            <a:off x="1092200" y="12725400"/>
            <a:ext cx="20358100" cy="126365"/>
          </a:xfrm>
          <a:prstGeom prst="rect">
            <a:avLst/>
          </a:prstGeom>
        </p:spPr>
      </p:pic>
      <p:pic>
        <p:nvPicPr>
          <p:cNvPr id="2" name="image 606"/>
          <p:cNvPicPr>
            <a:picLocks noChangeAspect="1"/>
          </p:cNvPicPr>
          <p:nvPr/>
        </p:nvPicPr>
        <p:blipFill>
          <a:blip r:embed="rId6" cstate="email">
            <a:alphaModFix amt="50196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" y="12115800"/>
            <a:ext cx="1112520" cy="1104900"/>
          </a:xfrm>
          <a:prstGeom prst="rect">
            <a:avLst/>
          </a:prstGeom>
        </p:spPr>
      </p:pic>
      <p:sp>
        <p:nvSpPr>
          <p:cNvPr id="5" name="Object 304"/>
          <p:cNvSpPr txBox="1"/>
          <p:nvPr/>
        </p:nvSpPr>
        <p:spPr>
          <a:xfrm>
            <a:off x="10484485" y="631825"/>
            <a:ext cx="3414395" cy="96075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6000" b="1" i="0" dirty="0" smtClean="0">
                <a:solidFill>
                  <a:srgbClr val="145CCE"/>
                </a:solidFill>
                <a:latin typeface="黑体" panose="02010609060101010101" charset="-122"/>
                <a:ea typeface="黑体" panose="02010609060101010101" charset="-122"/>
              </a:rPr>
              <a:t>服务版本</a:t>
            </a:r>
          </a:p>
        </p:txBody>
      </p:sp>
      <p:pic>
        <p:nvPicPr>
          <p:cNvPr id="2009" name="image 200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47000" y="10242550"/>
            <a:ext cx="1666791" cy="1934271"/>
          </a:xfrm>
          <a:prstGeom prst="rect">
            <a:avLst/>
          </a:prstGeom>
        </p:spPr>
      </p:pic>
      <p:pic>
        <p:nvPicPr>
          <p:cNvPr id="2703" name="image 270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54100" y="1816100"/>
            <a:ext cx="22263100" cy="101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3326" y="1962150"/>
            <a:ext cx="11185802" cy="1078523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" y="-471091"/>
            <a:ext cx="3209026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E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1" name="image 17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97479" y="1437508"/>
            <a:ext cx="20167600" cy="12001500"/>
          </a:xfrm>
          <a:prstGeom prst="rect">
            <a:avLst/>
          </a:prstGeom>
        </p:spPr>
      </p:pic>
      <p:pic>
        <p:nvPicPr>
          <p:cNvPr id="1702" name="image 170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128739" y="4151323"/>
            <a:ext cx="11531600" cy="8648700"/>
          </a:xfrm>
          <a:prstGeom prst="rect">
            <a:avLst/>
          </a:prstGeom>
        </p:spPr>
      </p:pic>
      <p:pic>
        <p:nvPicPr>
          <p:cNvPr id="1704" name="image 17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860000" y="1828800"/>
            <a:ext cx="635000" cy="520700"/>
          </a:xfrm>
          <a:prstGeom prst="rect">
            <a:avLst/>
          </a:prstGeom>
        </p:spPr>
      </p:pic>
      <p:sp>
        <p:nvSpPr>
          <p:cNvPr id="1705" name="Object 1705"/>
          <p:cNvSpPr txBox="1"/>
          <p:nvPr/>
        </p:nvSpPr>
        <p:spPr>
          <a:xfrm>
            <a:off x="1981199" y="3276851"/>
            <a:ext cx="13754100" cy="889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5100" b="0" i="0" spc="1265" dirty="0" smtClean="0">
                <a:solidFill>
                  <a:srgbClr val="FFFFFF"/>
                </a:solidFill>
                <a:latin typeface="OPPOSans-M" panose="00020600040101010101"/>
                <a:ea typeface="OPPOSans-M" panose="00020600040101010101"/>
              </a:rPr>
              <a:t>THANKS FOR WATCHING</a:t>
            </a:r>
            <a:endParaRPr lang="zh-CN" altLang="en-US"/>
          </a:p>
        </p:txBody>
      </p:sp>
      <p:sp>
        <p:nvSpPr>
          <p:cNvPr id="1706" name="Object 1706"/>
          <p:cNvSpPr txBox="1"/>
          <p:nvPr/>
        </p:nvSpPr>
        <p:spPr>
          <a:xfrm>
            <a:off x="1930399" y="3883647"/>
            <a:ext cx="12141200" cy="26162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endParaRPr lang="en-US" altLang="zh-CN" sz="4000" dirty="0" smtClean="0">
              <a:solidFill>
                <a:srgbClr val="FFFFFF"/>
              </a:solidFill>
              <a:latin typeface="OPPOSans-B" panose="00020600040101010101"/>
              <a:ea typeface="OPPOSans-B" panose="00020600040101010101"/>
            </a:endParaRPr>
          </a:p>
          <a:p>
            <a:pPr algn="l">
              <a:lnSpc>
                <a:spcPct val="114000"/>
              </a:lnSpc>
            </a:pPr>
            <a:r>
              <a:rPr lang="zh-CN" altLang="en-US" sz="4000" dirty="0" smtClean="0">
                <a:solidFill>
                  <a:srgbClr val="FFFFFF"/>
                </a:solidFill>
                <a:latin typeface="OPPOSans-B" panose="00020600040101010101"/>
                <a:ea typeface="OPPOSans-B" panose="00020600040101010101"/>
              </a:rPr>
              <a:t>无忧云短视频登录：</a:t>
            </a:r>
            <a:r>
              <a:rPr lang="en-US" altLang="zh-CN" sz="4000" dirty="0" smtClean="0">
                <a:solidFill>
                  <a:srgbClr val="FFFFFF"/>
                </a:solidFill>
                <a:latin typeface="OPPOSans-B" panose="00020600040101010101"/>
                <a:ea typeface="OPPOSans-B" panose="00020600040101010101"/>
                <a:hlinkClick r:id="rId5"/>
              </a:rPr>
              <a:t>http://e.wysww.com.cn</a:t>
            </a:r>
            <a:endParaRPr lang="en-US" altLang="zh-CN" sz="4000" i="0" dirty="0" smtClean="0">
              <a:solidFill>
                <a:srgbClr val="FFFFFF"/>
              </a:solidFill>
              <a:latin typeface="OPPOSans-B" panose="00020600040101010101"/>
              <a:ea typeface="OPPOSans-B" panose="00020600040101010101"/>
            </a:endParaRPr>
          </a:p>
          <a:p>
            <a:pPr algn="l">
              <a:lnSpc>
                <a:spcPct val="114000"/>
              </a:lnSpc>
            </a:pPr>
            <a:endParaRPr lang="en-US" altLang="zh-CN" sz="4000" dirty="0" smtClean="0">
              <a:solidFill>
                <a:srgbClr val="FFFFFF"/>
              </a:solidFill>
              <a:latin typeface="OPPOSans-B" panose="00020600040101010101"/>
              <a:ea typeface="OPPOSans-B" panose="00020600040101010101"/>
            </a:endParaRPr>
          </a:p>
          <a:p>
            <a:pPr algn="l">
              <a:lnSpc>
                <a:spcPct val="114000"/>
              </a:lnSpc>
            </a:pPr>
            <a:r>
              <a:rPr lang="zh-CN" altLang="en-US" sz="4000" dirty="0" smtClean="0">
                <a:solidFill>
                  <a:srgbClr val="FFFFFF"/>
                </a:solidFill>
                <a:latin typeface="OPPOSans-B" panose="00020600040101010101"/>
                <a:ea typeface="OPPOSans-B" panose="00020600040101010101"/>
              </a:rPr>
              <a:t>咨询热线：</a:t>
            </a:r>
            <a:r>
              <a:rPr lang="en-US" altLang="zh-CN" sz="4000" dirty="0" smtClean="0">
                <a:solidFill>
                  <a:srgbClr val="FFFFFF"/>
                </a:solidFill>
                <a:latin typeface="OPPOSans-B" panose="00020600040101010101"/>
                <a:ea typeface="OPPOSans-B" panose="00020600040101010101"/>
              </a:rPr>
              <a:t>153-6365-8808【</a:t>
            </a:r>
            <a:r>
              <a:rPr lang="zh-CN" altLang="en-US" sz="4000" dirty="0" smtClean="0">
                <a:solidFill>
                  <a:srgbClr val="FFFFFF"/>
                </a:solidFill>
                <a:latin typeface="OPPOSans-B" panose="00020600040101010101"/>
                <a:ea typeface="OPPOSans-B" panose="00020600040101010101"/>
              </a:rPr>
              <a:t>微信同号</a:t>
            </a:r>
            <a:r>
              <a:rPr lang="en-US" altLang="zh-CN" sz="4000" dirty="0" smtClean="0">
                <a:solidFill>
                  <a:srgbClr val="FFFFFF"/>
                </a:solidFill>
                <a:latin typeface="OPPOSans-B" panose="00020600040101010101"/>
                <a:ea typeface="OPPOSans-B" panose="00020600040101010101"/>
              </a:rPr>
              <a:t>】</a:t>
            </a:r>
            <a:endParaRPr lang="en-US" altLang="zh-CN" sz="4000" i="0" dirty="0" smtClean="0">
              <a:solidFill>
                <a:srgbClr val="FFFFFF"/>
              </a:solidFill>
              <a:latin typeface="OPPOSans-B" panose="00020600040101010101"/>
              <a:ea typeface="OPPOSans-B" panose="00020600040101010101"/>
            </a:endParaRPr>
          </a:p>
          <a:p>
            <a:pPr algn="l">
              <a:lnSpc>
                <a:spcPct val="114000"/>
              </a:lnSpc>
            </a:pPr>
            <a:endParaRPr lang="en-US" altLang="zh-CN" sz="4000" b="1" i="0" dirty="0" smtClean="0">
              <a:solidFill>
                <a:srgbClr val="FFFFFF"/>
              </a:solidFill>
              <a:latin typeface="OPPOSans-B" panose="00020600040101010101"/>
              <a:ea typeface="OPPOSans-B" panose="00020600040101010101"/>
            </a:endParaRPr>
          </a:p>
          <a:p>
            <a:pPr algn="l">
              <a:lnSpc>
                <a:spcPct val="114000"/>
              </a:lnSpc>
            </a:pPr>
            <a:endParaRPr lang="en-US" altLang="zh-CN" sz="4000" b="1" dirty="0">
              <a:solidFill>
                <a:srgbClr val="FFFFFF"/>
              </a:solidFill>
              <a:latin typeface="OPPOSans-B" panose="00020600040101010101"/>
              <a:ea typeface="OPPOSans-B" panose="00020600040101010101"/>
            </a:endParaRPr>
          </a:p>
          <a:p>
            <a:pPr algn="l">
              <a:lnSpc>
                <a:spcPct val="114000"/>
              </a:lnSpc>
            </a:pPr>
            <a:r>
              <a:rPr lang="zh-CN" sz="8000" b="1" i="0" dirty="0" smtClean="0">
                <a:solidFill>
                  <a:srgbClr val="FFFFFF"/>
                </a:solidFill>
                <a:latin typeface="OPPOSans-B" panose="00020600040101010101"/>
                <a:ea typeface="OPPOSans-B" panose="00020600040101010101"/>
              </a:rPr>
              <a:t>感谢</a:t>
            </a:r>
            <a:r>
              <a:rPr lang="zh-CN" sz="8000" b="1" i="0" dirty="0" smtClean="0">
                <a:solidFill>
                  <a:srgbClr val="FFFFFF"/>
                </a:solidFill>
                <a:latin typeface="OPPOSans-B" panose="00020600040101010101"/>
                <a:ea typeface="OPPOSans-B" panose="00020600040101010101"/>
              </a:rPr>
              <a:t>观看</a:t>
            </a:r>
            <a:endParaRPr lang="zh-CN" altLang="en-US" sz="8000" dirty="0"/>
          </a:p>
        </p:txBody>
      </p:sp>
      <p:grpSp>
        <p:nvGrpSpPr>
          <p:cNvPr id="1707" name="组合 1707"/>
          <p:cNvGrpSpPr/>
          <p:nvPr/>
        </p:nvGrpSpPr>
        <p:grpSpPr>
          <a:xfrm>
            <a:off x="22758400" y="10795000"/>
            <a:ext cx="1270000" cy="1155700"/>
            <a:chOff x="22758400" y="10795000"/>
            <a:chExt cx="1270000" cy="1155700"/>
          </a:xfrm>
        </p:grpSpPr>
        <p:pic>
          <p:nvPicPr>
            <p:cNvPr id="1708" name="image 1708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22758400" y="10795000"/>
              <a:ext cx="838200" cy="1155700"/>
            </a:xfrm>
            <a:prstGeom prst="rect">
              <a:avLst/>
            </a:prstGeom>
          </p:spPr>
        </p:pic>
        <p:sp>
          <p:nvSpPr>
            <p:cNvPr id="1709" name="Object 1709"/>
            <p:cNvSpPr txBox="1"/>
            <p:nvPr/>
          </p:nvSpPr>
          <p:spPr>
            <a:xfrm>
              <a:off x="22821900" y="10860214"/>
              <a:ext cx="1358900" cy="889000"/>
            </a:xfrm>
            <a:prstGeom prst="rect">
              <a:avLst/>
            </a:prstGeom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83000"/>
                </a:lnSpc>
              </a:pPr>
              <a:r>
                <a:rPr lang="zh-CN" sz="3500" b="0" i="0" dirty="0" smtClean="0">
                  <a:solidFill>
                    <a:srgbClr val="FFFFFF"/>
                  </a:solidFill>
                  <a:latin typeface="OPPOSans-M" panose="00020600040101010101"/>
                  <a:ea typeface="OPPOSans-M" panose="00020600040101010101"/>
                </a:rPr>
                <a:t>20</a:t>
              </a:r>
              <a:endParaRPr lang="zh-CN" altLang="en-US" sz="3500"/>
            </a:p>
            <a:p>
              <a:pPr algn="l">
                <a:lnSpc>
                  <a:spcPct val="83000"/>
                </a:lnSpc>
              </a:pPr>
              <a:r>
                <a:rPr lang="zh-CN" sz="3500" b="0" i="0" dirty="0" smtClean="0">
                  <a:solidFill>
                    <a:srgbClr val="FFFFFF"/>
                  </a:solidFill>
                  <a:latin typeface="OPPOSans-M" panose="00020600040101010101"/>
                  <a:ea typeface="OPPOSans-M" panose="00020600040101010101"/>
                </a:rPr>
                <a:t>22</a:t>
              </a:r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1256"/>
            <a:ext cx="3209026" cy="3209026"/>
          </a:xfrm>
          <a:prstGeom prst="rect">
            <a:avLst/>
          </a:prstGeom>
        </p:spPr>
      </p:pic>
      <p:sp>
        <p:nvSpPr>
          <p:cNvPr id="14" name="Object 1706"/>
          <p:cNvSpPr txBox="1"/>
          <p:nvPr/>
        </p:nvSpPr>
        <p:spPr>
          <a:xfrm>
            <a:off x="2082799" y="4036047"/>
            <a:ext cx="12141200" cy="26162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563</Words>
  <Application>Microsoft Office PowerPoint</Application>
  <PresentationFormat>自定义</PresentationFormat>
  <Paragraphs>177</Paragraphs>
  <Slides>33</Slides>
  <Notes>0</Notes>
  <HiddenSlides>0</HiddenSlides>
  <MMClips>7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8" baseType="lpstr">
      <vt:lpstr>OPPOSans-B</vt:lpstr>
      <vt:lpstr>OPPOSans-M</vt:lpstr>
      <vt:lpstr>Arial</vt:lpstr>
      <vt:lpstr>微软雅黑</vt:lpstr>
      <vt:lpstr>OPPOSans-R</vt:lpstr>
      <vt:lpstr>黑体</vt:lpstr>
      <vt:lpstr>STHeiti Light</vt:lpstr>
      <vt:lpstr>华文行楷</vt:lpstr>
      <vt:lpstr>华文新魏</vt:lpstr>
      <vt:lpstr>ARMaoKaiGB-HV</vt:lpstr>
      <vt:lpstr>微软雅黑</vt:lpstr>
      <vt:lpstr>OPPOSans-H</vt:lpstr>
      <vt:lpstr>DengXian</vt:lpstr>
      <vt:lpstr>SourceHanSansSC-Regular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稿定设计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稿定设计 ppt</dc:title>
  <dc:subject>www.gaoding.com</dc:subject>
  <dc:creator>稿定设计</dc:creator>
  <cp:lastModifiedBy>Administrator</cp:lastModifiedBy>
  <cp:revision>34</cp:revision>
  <dcterms:created xsi:type="dcterms:W3CDTF">2022-03-07T06:25:58Z</dcterms:created>
  <dcterms:modified xsi:type="dcterms:W3CDTF">2022-05-27T07:45:32Z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2052-2.7.0.4445</vt:lpwstr>
  </property>
</Properties>
</file>