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sldIdLst>
    <p:sldId id="306" r:id="rId2"/>
    <p:sldId id="330" r:id="rId3"/>
    <p:sldId id="331" r:id="rId4"/>
    <p:sldId id="332" r:id="rId5"/>
    <p:sldId id="416" r:id="rId6"/>
    <p:sldId id="372" r:id="rId7"/>
    <p:sldId id="373" r:id="rId8"/>
    <p:sldId id="419" r:id="rId9"/>
    <p:sldId id="454" r:id="rId10"/>
    <p:sldId id="519" r:id="rId11"/>
    <p:sldId id="520" r:id="rId12"/>
    <p:sldId id="521" r:id="rId13"/>
    <p:sldId id="522" r:id="rId14"/>
    <p:sldId id="523" r:id="rId15"/>
    <p:sldId id="524" r:id="rId16"/>
    <p:sldId id="396" r:id="rId17"/>
    <p:sldId id="629" r:id="rId18"/>
    <p:sldId id="630" r:id="rId19"/>
    <p:sldId id="631" r:id="rId20"/>
    <p:sldId id="632" r:id="rId21"/>
    <p:sldId id="634" r:id="rId22"/>
    <p:sldId id="680" r:id="rId23"/>
    <p:sldId id="683" r:id="rId24"/>
    <p:sldId id="334" r:id="rId25"/>
    <p:sldId id="335" r:id="rId26"/>
    <p:sldId id="336" r:id="rId27"/>
    <p:sldId id="339" r:id="rId28"/>
    <p:sldId id="682" r:id="rId29"/>
    <p:sldId id="343" r:id="rId30"/>
    <p:sldId id="586" r:id="rId31"/>
    <p:sldId id="685" r:id="rId32"/>
    <p:sldId id="686" r:id="rId33"/>
    <p:sldId id="687" r:id="rId34"/>
    <p:sldId id="688" r:id="rId35"/>
    <p:sldId id="690" r:id="rId36"/>
    <p:sldId id="691" r:id="rId37"/>
    <p:sldId id="692" r:id="rId38"/>
    <p:sldId id="693" r:id="rId39"/>
    <p:sldId id="694" r:id="rId40"/>
    <p:sldId id="695" r:id="rId41"/>
    <p:sldId id="696" r:id="rId42"/>
    <p:sldId id="697" r:id="rId43"/>
    <p:sldId id="698" r:id="rId44"/>
    <p:sldId id="725" r:id="rId45"/>
    <p:sldId id="700" r:id="rId46"/>
    <p:sldId id="701" r:id="rId47"/>
    <p:sldId id="702" r:id="rId48"/>
    <p:sldId id="703" r:id="rId49"/>
    <p:sldId id="704" r:id="rId50"/>
    <p:sldId id="706" r:id="rId51"/>
    <p:sldId id="707" r:id="rId52"/>
    <p:sldId id="708" r:id="rId53"/>
    <p:sldId id="709" r:id="rId54"/>
    <p:sldId id="711" r:id="rId55"/>
    <p:sldId id="712" r:id="rId56"/>
    <p:sldId id="715" r:id="rId57"/>
    <p:sldId id="716" r:id="rId58"/>
    <p:sldId id="713" r:id="rId59"/>
    <p:sldId id="714" r:id="rId60"/>
    <p:sldId id="717" r:id="rId6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92929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5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81187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44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061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472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857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947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466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204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95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65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744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740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212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472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371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314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526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39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34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276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599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624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3270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677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5207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7674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114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2465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5451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0976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9492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4250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3245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213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5547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2315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3776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6481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1003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5409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5795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7113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25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1811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2704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14643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8877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345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3256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1169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9853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8137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2857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3726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9700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7914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855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9487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46537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5767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1FAF-0FA0-45E3-A667-5D1AC470885F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109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12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 marL="0" indent="0" algn="ctr" defTabSz="792480">
              <a:spcBef>
                <a:spcPts val="0"/>
              </a:spcBef>
              <a:buClrTx/>
              <a:buSzTx/>
              <a:buNone/>
              <a:defRPr sz="336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图像"/>
          <p:cNvSpPr>
            <a:spLocks noGrp="1"/>
          </p:cNvSpPr>
          <p:nvPr>
            <p:ph type="pic" idx="21"/>
          </p:nvPr>
        </p:nvSpPr>
        <p:spPr>
          <a:xfrm>
            <a:off x="0" y="-762000"/>
            <a:ext cx="24384000" cy="1524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12166600"/>
            <a:ext cx="21844000" cy="694055"/>
          </a:xfrm>
          <a:prstGeom prst="rect">
            <a:avLst/>
          </a:prstGeom>
        </p:spPr>
        <p:txBody>
          <a:bodyPr/>
          <a:lstStyle>
            <a:lvl1pPr marL="0" indent="0" algn="ctr" defTabSz="792480">
              <a:spcBef>
                <a:spcPts val="0"/>
              </a:spcBef>
              <a:buClrTx/>
              <a:buSzTx/>
              <a:buNone/>
              <a:defRPr sz="336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3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z="11600" spc="-348"/>
            </a:lvl1pPr>
          </a:lstStyle>
          <a:p>
            <a:r>
              <a:t>演示文稿标题</a:t>
            </a:r>
          </a:p>
        </p:txBody>
      </p:sp>
      <p:sp>
        <p:nvSpPr>
          <p:cNvPr id="2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985000"/>
            <a:ext cx="21844000" cy="25146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图像"/>
          <p:cNvSpPr>
            <a:spLocks noGrp="1"/>
          </p:cNvSpPr>
          <p:nvPr>
            <p:ph type="pic" idx="21"/>
          </p:nvPr>
        </p:nvSpPr>
        <p:spPr>
          <a:xfrm>
            <a:off x="7962900" y="-25400"/>
            <a:ext cx="20650200" cy="1376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3886200"/>
            <a:ext cx="9652000" cy="3200202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845300"/>
            <a:ext cx="9652000" cy="56642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45720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91440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137160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182880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784225">
              <a:spcBef>
                <a:spcPts val="0"/>
              </a:spcBef>
              <a:buClrTx/>
              <a:buSzTx/>
              <a:buNone/>
              <a:defRPr sz="513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4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579215462_1440x2158.jpg"/>
          <p:cNvSpPr>
            <a:spLocks noGrp="1"/>
          </p:cNvSpPr>
          <p:nvPr>
            <p:ph type="pic" idx="21"/>
          </p:nvPr>
        </p:nvSpPr>
        <p:spPr>
          <a:xfrm>
            <a:off x="12204700" y="-2277533"/>
            <a:ext cx="12192000" cy="182710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2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784225">
              <a:spcBef>
                <a:spcPts val="0"/>
              </a:spcBef>
              <a:buClrTx/>
              <a:buSzTx/>
              <a:buNone/>
              <a:defRPr sz="513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00FF00"/>
                    </a:gs>
                    <a:gs pos="100000">
                      <a:srgbClr val="007DFF"/>
                    </a:gs>
                  </a:gsLst>
                  <a:lin ang="3965999" scaled="0"/>
                </a:gradFill>
              </a:defRPr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784225">
              <a:spcBef>
                <a:spcPts val="0"/>
              </a:spcBef>
              <a:buClrTx/>
              <a:buSzTx/>
              <a:buNone/>
              <a:defRPr sz="513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784225">
              <a:spcBef>
                <a:spcPts val="0"/>
              </a:spcBef>
              <a:buClrTx/>
              <a:buSzTx/>
              <a:buNone/>
              <a:defRPr sz="513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0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z="5500" spc="-55"/>
            </a:lvl1pPr>
            <a:lvl2pPr marL="0" indent="457200" defTabSz="825500">
              <a:buClrTx/>
              <a:buSzTx/>
              <a:buNone/>
              <a:defRPr sz="5500" spc="-55"/>
            </a:lvl2pPr>
            <a:lvl3pPr marL="0" indent="914400" defTabSz="825500">
              <a:buClrTx/>
              <a:buSzTx/>
              <a:buNone/>
              <a:defRPr sz="5500" spc="-55"/>
            </a:lvl3pPr>
            <a:lvl4pPr marL="0" indent="1371600" defTabSz="825500">
              <a:buClrTx/>
              <a:buSzTx/>
              <a:buNone/>
              <a:defRPr sz="5500" spc="-55"/>
            </a:lvl4pPr>
            <a:lvl5pPr marL="0" indent="1828800" defTabSz="825500">
              <a:buClrTx/>
              <a:buSzTx/>
              <a:buNone/>
              <a:defRPr sz="5500" spc="-55"/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546600"/>
            <a:ext cx="21844000" cy="4678065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Avenir Next Demi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Avenir Next Demi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Avenir Next Demi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Avenir Next Demi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Avenir Next Demi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事实信息</a:t>
            </a:r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spcBef>
                <a:spcPts val="0"/>
              </a:spcBef>
              <a:buClrTx/>
              <a:buSzTx/>
              <a:buNone/>
              <a:defRPr sz="4180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659369"/>
            <a:ext cx="21844000" cy="43942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482346840_2880x1920.jpg"/>
          <p:cNvSpPr>
            <a:spLocks noGrp="1"/>
          </p:cNvSpPr>
          <p:nvPr>
            <p:ph type="pic" sz="half" idx="21"/>
          </p:nvPr>
        </p:nvSpPr>
        <p:spPr>
          <a:xfrm>
            <a:off x="12192000" y="62293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908252162_2439x1626.jpg"/>
          <p:cNvSpPr>
            <a:spLocks noGrp="1"/>
          </p:cNvSpPr>
          <p:nvPr>
            <p:ph type="pic" sz="half" idx="22"/>
          </p:nvPr>
        </p:nvSpPr>
        <p:spPr>
          <a:xfrm>
            <a:off x="12192000" y="-641351"/>
            <a:ext cx="12192000" cy="812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579215462_1440x2158.jpg"/>
          <p:cNvSpPr>
            <a:spLocks noGrp="1"/>
          </p:cNvSpPr>
          <p:nvPr>
            <p:ph type="pic" idx="23"/>
          </p:nvPr>
        </p:nvSpPr>
        <p:spPr>
          <a:xfrm>
            <a:off x="-1" y="-2258501"/>
            <a:ext cx="12166601" cy="182330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图像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66448" y="13065506"/>
            <a:ext cx="438405" cy="482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1pPr>
      <a:lvl2pPr marL="0" marR="0" indent="457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2pPr>
      <a:lvl3pPr marL="0" marR="0" indent="914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3pPr>
      <a:lvl4pPr marL="0" marR="0" indent="1371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4pPr>
      <a:lvl5pPr marL="0" marR="0" indent="18288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5pPr>
      <a:lvl6pPr marL="0" marR="0" indent="22860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6pPr>
      <a:lvl7pPr marL="0" marR="0" indent="2743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7pPr>
      <a:lvl8pPr marL="0" marR="0" indent="3200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8pPr>
      <a:lvl9pPr marL="0" marR="0" indent="3657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252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Avenir Next Demi Bold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defRPr sz="4800" b="0" i="0" u="none" strike="noStrike" cap="none" spc="0" baseline="0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A_直接连接符 8"/>
          <p:cNvCxnSpPr/>
          <p:nvPr>
            <p:custDataLst>
              <p:tags r:id="rId2"/>
            </p:custDataLst>
          </p:nvPr>
        </p:nvCxnSpPr>
        <p:spPr>
          <a:xfrm>
            <a:off x="0" y="10909740"/>
            <a:ext cx="23638934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A_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154402" y="0"/>
            <a:ext cx="8229598" cy="13544550"/>
          </a:xfrm>
          <a:prstGeom prst="rect">
            <a:avLst/>
          </a:prstGeom>
        </p:spPr>
      </p:pic>
      <p:sp>
        <p:nvSpPr>
          <p:cNvPr id="16" name="PA_矩形 15"/>
          <p:cNvSpPr/>
          <p:nvPr>
            <p:custDataLst>
              <p:tags r:id="rId4"/>
            </p:custDataLst>
          </p:nvPr>
        </p:nvSpPr>
        <p:spPr>
          <a:xfrm>
            <a:off x="1967298" y="9306848"/>
            <a:ext cx="90332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4800" spc="300" dirty="0">
                <a:solidFill>
                  <a:srgbClr val="CCCCCC"/>
                </a:solidFill>
                <a:latin typeface="+mj-ea"/>
                <a:ea typeface="+mj-ea"/>
              </a:rPr>
              <a:t> </a:t>
            </a:r>
            <a:r>
              <a:rPr lang="zh-CN" altLang="en-US" sz="4800" spc="300" dirty="0" smtClean="0">
                <a:solidFill>
                  <a:srgbClr val="CCCCCC"/>
                </a:solidFill>
                <a:latin typeface="+mj-ea"/>
                <a:ea typeface="+mj-ea"/>
              </a:rPr>
              <a:t>广东无忧云网络科技</a:t>
            </a:r>
            <a:r>
              <a:rPr lang="zh-CN" sz="4800" spc="300" dirty="0" smtClean="0">
                <a:solidFill>
                  <a:srgbClr val="CCCCCC"/>
                </a:solidFill>
                <a:latin typeface="+mj-ea"/>
                <a:ea typeface="+mj-ea"/>
              </a:rPr>
              <a:t>有限公司</a:t>
            </a:r>
            <a:endParaRPr lang="zh-CN" sz="4800" spc="300" dirty="0">
              <a:solidFill>
                <a:srgbClr val="CCCCCC"/>
              </a:solidFill>
              <a:latin typeface="+mj-ea"/>
              <a:ea typeface="+mj-ea"/>
            </a:endParaRPr>
          </a:p>
        </p:txBody>
      </p:sp>
      <p:sp>
        <p:nvSpPr>
          <p:cNvPr id="17" name="PA_矩形 16"/>
          <p:cNvSpPr/>
          <p:nvPr>
            <p:custDataLst>
              <p:tags r:id="rId5"/>
            </p:custDataLst>
          </p:nvPr>
        </p:nvSpPr>
        <p:spPr>
          <a:xfrm>
            <a:off x="238760" y="10307955"/>
            <a:ext cx="9387840" cy="501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dirty="0" smtClean="0">
                <a:solidFill>
                  <a:srgbClr val="DCCEAC">
                    <a:alpha val="80000"/>
                  </a:srgbClr>
                </a:solidFill>
                <a:latin typeface="+mj-ea"/>
                <a:ea typeface="+mj-ea"/>
              </a:rPr>
              <a:t>	</a:t>
            </a:r>
            <a:r>
              <a:rPr lang="en-US" altLang="zh-CN" sz="2100" dirty="0" err="1" smtClean="0">
                <a:solidFill>
                  <a:srgbClr val="DCCEAC">
                    <a:alpha val="80000"/>
                  </a:srgbClr>
                </a:solidFill>
                <a:latin typeface="+mj-ea"/>
                <a:ea typeface="+mj-ea"/>
              </a:rPr>
              <a:t>GuangDong</a:t>
            </a:r>
            <a:r>
              <a:rPr lang="en-US" altLang="zh-CN" sz="2100" dirty="0" smtClean="0">
                <a:solidFill>
                  <a:srgbClr val="DCCEAC">
                    <a:alpha val="80000"/>
                  </a:srgbClr>
                </a:solidFill>
                <a:latin typeface="+mj-ea"/>
                <a:ea typeface="+mj-ea"/>
              </a:rPr>
              <a:t> </a:t>
            </a:r>
            <a:r>
              <a:rPr lang="en-US" altLang="zh-CN" sz="2100" dirty="0" err="1" smtClean="0">
                <a:solidFill>
                  <a:srgbClr val="DCCEAC">
                    <a:alpha val="80000"/>
                  </a:srgbClr>
                </a:solidFill>
                <a:latin typeface="+mj-ea"/>
                <a:ea typeface="+mj-ea"/>
              </a:rPr>
              <a:t>WuYouYun</a:t>
            </a:r>
            <a:r>
              <a:rPr lang="zh-CN" altLang="en-US" sz="2100" dirty="0" smtClean="0">
                <a:solidFill>
                  <a:srgbClr val="DCCEAC">
                    <a:alpha val="80000"/>
                  </a:srgbClr>
                </a:solidFill>
                <a:latin typeface="+mj-ea"/>
                <a:ea typeface="+mj-ea"/>
              </a:rPr>
              <a:t> Technology </a:t>
            </a:r>
            <a:r>
              <a:rPr lang="zh-CN" altLang="en-US" sz="2100" dirty="0">
                <a:solidFill>
                  <a:srgbClr val="DCCEAC">
                    <a:alpha val="80000"/>
                  </a:srgbClr>
                </a:solidFill>
                <a:latin typeface="+mj-ea"/>
                <a:ea typeface="+mj-ea"/>
              </a:rPr>
              <a:t>Co., Ltd.</a:t>
            </a:r>
          </a:p>
        </p:txBody>
      </p:sp>
      <p:sp>
        <p:nvSpPr>
          <p:cNvPr id="21" name="PA_矩形 20"/>
          <p:cNvSpPr/>
          <p:nvPr>
            <p:custDataLst>
              <p:tags r:id="rId6"/>
            </p:custDataLst>
          </p:nvPr>
        </p:nvSpPr>
        <p:spPr>
          <a:xfrm>
            <a:off x="554561" y="7010392"/>
            <a:ext cx="17721519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0" spc="300" dirty="0" smtClean="0">
                <a:gradFill>
                  <a:gsLst>
                    <a:gs pos="0">
                      <a:srgbClr val="DCCEAC"/>
                    </a:gs>
                    <a:gs pos="40000">
                      <a:srgbClr val="B77F49"/>
                    </a:gs>
                    <a:gs pos="100000">
                      <a:srgbClr val="B77F49">
                        <a:alpha val="44000"/>
                      </a:srgbClr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" panose="02020400000000000000" pitchFamily="18" charset="-122"/>
                <a:ea typeface="思源宋体" panose="02020400000000000000" pitchFamily="18" charset="-122"/>
              </a:rPr>
              <a:t>无忧云视推操作手册</a:t>
            </a:r>
            <a:r>
              <a:rPr lang="en-US" altLang="zh-CN" sz="13000" spc="300" dirty="0" smtClean="0">
                <a:gradFill>
                  <a:gsLst>
                    <a:gs pos="0">
                      <a:srgbClr val="DCCEAC"/>
                    </a:gs>
                    <a:gs pos="40000">
                      <a:srgbClr val="B77F49"/>
                    </a:gs>
                    <a:gs pos="100000">
                      <a:srgbClr val="B77F49">
                        <a:alpha val="44000"/>
                      </a:srgbClr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" panose="02020400000000000000" pitchFamily="18" charset="-122"/>
                <a:ea typeface="思源宋体" panose="02020400000000000000" pitchFamily="18" charset="-122"/>
              </a:rPr>
              <a:t>8.1</a:t>
            </a:r>
            <a:endParaRPr lang="en-US" altLang="zh-CN" sz="13000" spc="300" dirty="0">
              <a:gradFill>
                <a:gsLst>
                  <a:gs pos="0">
                    <a:srgbClr val="DCCEAC"/>
                  </a:gs>
                  <a:gs pos="40000">
                    <a:srgbClr val="B77F49"/>
                  </a:gs>
                  <a:gs pos="100000">
                    <a:srgbClr val="B77F49">
                      <a:alpha val="44000"/>
                    </a:srgbClr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313670" y="1141095"/>
            <a:ext cx="395224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操作</a:t>
            </a:r>
            <a:r>
              <a:rPr lang="zh-CN" altLang="en-US" sz="4000" b="1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流程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88670" y="2040255"/>
            <a:ext cx="23100665" cy="9324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、公司信息完善（系统设置）</a:t>
            </a:r>
          </a:p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、平台帐号授权（视频发布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/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系统设置）</a:t>
            </a:r>
          </a:p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</a:t>
            </a:r>
            <a:r>
              <a:rPr lang="zh-CN" altLang="en-US" sz="5000" dirty="0" smtClean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</a:t>
            </a:r>
            <a:r>
              <a:rPr lang="zh-CN" altLang="en-US" sz="5000" dirty="0" smtClean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键</a:t>
            </a:r>
            <a:r>
              <a:rPr lang="zh-CN" altLang="en-US" sz="5000" dirty="0" smtClean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词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设置（系统设置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最多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50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个）</a:t>
            </a:r>
          </a:p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、地理位置设置（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系统设置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5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、制作视频（视频管理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【含智能云剪，创意视频】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6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、发布视频（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视频发布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—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含手动发布、扫码发布、智能发布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  <a:p>
            <a:pPr algn="l">
              <a:lnSpc>
                <a:spcPct val="150000"/>
              </a:lnSpc>
            </a:pP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7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、查看报表（排名数据</a:t>
            </a:r>
            <a:r>
              <a:rPr lang="en-US" altLang="zh-CN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含周报、月报）</a:t>
            </a:r>
            <a:endParaRPr lang="en-US" altLang="zh-CN" sz="5000" dirty="0">
              <a:solidFill>
                <a:srgbClr val="D0D0D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注：建议做</a:t>
            </a:r>
            <a:r>
              <a:rPr lang="zh-CN" altLang="en-US" sz="5000" dirty="0">
                <a:solidFill>
                  <a:srgbClr val="D0D0D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抖音企业号认证</a:t>
            </a:r>
            <a:endParaRPr lang="zh-CN" altLang="en-US" sz="5000" dirty="0">
              <a:solidFill>
                <a:srgbClr val="D0D0D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1084558" y="1140906"/>
            <a:ext cx="221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系统登录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975360" y="2317750"/>
            <a:ext cx="228587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                         </a:t>
            </a:r>
            <a:r>
              <a:rPr sz="32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http</a:t>
            </a:r>
            <a:r>
              <a:rPr sz="3200" dirty="0" smtClean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://</a:t>
            </a:r>
            <a:r>
              <a:rPr lang="en-US" sz="3200" dirty="0" smtClean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e.wysww.com.cn</a:t>
            </a:r>
            <a:r>
              <a:rPr sz="3200" dirty="0" smtClean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/</a:t>
            </a:r>
            <a:r>
              <a:rPr lang="en-US" sz="3200" dirty="0" smtClean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  </a:t>
            </a:r>
            <a:r>
              <a:rPr sz="32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输入帐号密码登录系统</a:t>
            </a:r>
            <a:endParaRPr sz="32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657" y="3617784"/>
            <a:ext cx="19344932" cy="9589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1084558" y="1140906"/>
            <a:ext cx="221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数据看板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47140" y="6066155"/>
            <a:ext cx="32518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                  </a:t>
            </a:r>
            <a:endParaRPr lang="zh-CN" altLang="en-US" sz="3200" dirty="0">
              <a:solidFill>
                <a:srgbClr val="FF000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729" y="1847661"/>
            <a:ext cx="18494745" cy="118153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433558" y="1140906"/>
            <a:ext cx="551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系统设置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公司信息完善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支持主流视频平台帐号授权…"/>
          <p:cNvSpPr txBox="1">
            <a:spLocks noGrp="1"/>
          </p:cNvSpPr>
          <p:nvPr>
            <p:ph type="body" sz="quarter" idx="1"/>
          </p:nvPr>
        </p:nvSpPr>
        <p:spPr>
          <a:xfrm>
            <a:off x="742950" y="1961515"/>
            <a:ext cx="21776690" cy="1069975"/>
          </a:xfrm>
          <a:prstGeom prst="rect">
            <a:avLst/>
          </a:prstGeom>
        </p:spPr>
        <p:txBody>
          <a:bodyPr/>
          <a:lstStyle/>
          <a:p>
            <a:pPr algn="l">
              <a:buSzTx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客户公司信息完善后，可以做抖音小程序的展示，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通过</a:t>
            </a:r>
            <a:r>
              <a:rPr lang="en-US" alt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APP</a:t>
            </a:r>
            <a:r>
              <a:rPr lang="zh-CN" altLang="en-US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扫码，</a:t>
            </a: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增加曝光渠道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485" y="2664793"/>
            <a:ext cx="18887254" cy="10706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帐号管理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支持主流视频平台帐号授权…"/>
          <p:cNvSpPr txBox="1">
            <a:spLocks noGrp="1"/>
          </p:cNvSpPr>
          <p:nvPr>
            <p:ph type="body" sz="quarter" idx="1"/>
          </p:nvPr>
        </p:nvSpPr>
        <p:spPr>
          <a:xfrm>
            <a:off x="382905" y="2465070"/>
            <a:ext cx="5090160" cy="981075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lnSpc>
                <a:spcPct val="150000"/>
              </a:lnSpc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支持</a:t>
            </a:r>
            <a:r>
              <a:rPr lang="en-US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7</a:t>
            </a:r>
            <a:r>
              <a:rPr lang="zh-CN" altLang="en-US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大</a:t>
            </a: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主流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短</a:t>
            </a: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视频平台帐号授权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，每个平台最多可绑定授权</a:t>
            </a:r>
            <a:r>
              <a:rPr lang="en-US" alt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</a:t>
            </a:r>
            <a:r>
              <a:rPr lang="zh-CN" altLang="en-US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个帐号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eaLnBrk="1" fontAlgn="auto" hangingPunct="1">
              <a:lnSpc>
                <a:spcPct val="150000"/>
              </a:lnSpc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根据提示进行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帐</a:t>
            </a: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号授权</a:t>
            </a:r>
          </a:p>
          <a:p>
            <a:pPr eaLnBrk="1" fontAlgn="auto" hangingPunct="1">
              <a:lnSpc>
                <a:spcPct val="150000"/>
              </a:lnSpc>
            </a:pP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抖音平台可添加评论设置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eaLnBrk="1" fontAlgn="auto" hangingPunct="1">
              <a:lnSpc>
                <a:spcPct val="150000"/>
              </a:lnSpc>
            </a:pPr>
            <a:r>
              <a:rPr lang="zh-CN"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哔哩哔哩和小红书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平台需要授权插件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eaLnBrk="1" fontAlgn="auto" hangingPunct="1">
              <a:lnSpc>
                <a:spcPct val="150000"/>
              </a:lnSpc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支持平台在不断增加中</a:t>
            </a:r>
          </a:p>
          <a:p>
            <a:pPr eaLnBrk="1" fontAlgn="auto" hangingPunct="1">
              <a:lnSpc>
                <a:spcPct val="150000"/>
              </a:lnSpc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已授权帐号可随时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解绑</a:t>
            </a: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授权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79" y="2465070"/>
            <a:ext cx="18347183" cy="10114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687558" y="1140906"/>
            <a:ext cx="5008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系统设置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关键词设置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77" y="2216481"/>
            <a:ext cx="19561485" cy="1117743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858466" y="5498327"/>
            <a:ext cx="6337300" cy="15786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1.最多设置50个推广词且不能有空格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2.每行设置一个关键词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3.推广关键词建议添加产品词和品牌词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4.发布时，会自动生成话题和搜索关键词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433558" y="1140906"/>
            <a:ext cx="551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系统设置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地理位置设置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849506" y="2796201"/>
            <a:ext cx="10160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地理位置设置：可挂载位置信息，抖音用户搜索位置时可增加展示曝光机会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75" y="3533774"/>
            <a:ext cx="22781246" cy="9026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28" y="2656935"/>
            <a:ext cx="22036939" cy="9092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15540" y="6537643"/>
            <a:ext cx="228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2905" y="4004945"/>
            <a:ext cx="4573905" cy="637984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algn="l">
              <a:buSzTx/>
            </a:pPr>
            <a:r>
              <a:rPr 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智能推广的视频数量为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300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条，包含于</a:t>
            </a:r>
            <a:r>
              <a:rPr 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云剪任务总条数中</a:t>
            </a:r>
          </a:p>
          <a:p>
            <a:pPr algn="l">
              <a:buSzTx/>
            </a:pPr>
            <a:endParaRPr lang="zh-CN" sz="40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  <a:p>
            <a:pPr algn="l">
              <a:buSzTx/>
            </a:pPr>
            <a:r>
              <a:rPr lang="zh-CN" sz="40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选择视频比例，设置推广标题，点击上传素材，至少传</a:t>
            </a:r>
            <a:r>
              <a:rPr lang="en-US" altLang="zh-CN" sz="40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8</a:t>
            </a:r>
            <a:r>
              <a:rPr lang="zh-CN" altLang="en-US" sz="40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个素材（可传视频或图片）</a:t>
            </a:r>
            <a:endParaRPr lang="zh-CN" sz="40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  <a:p>
            <a:pPr algn="l">
              <a:buSzTx/>
            </a:pPr>
            <a:endParaRPr lang="zh-CN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810" y="2101299"/>
            <a:ext cx="19131915" cy="111677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15540" y="6537643"/>
            <a:ext cx="228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860" y="2969260"/>
            <a:ext cx="5526405" cy="730377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设置视频字幕，最多可设</a:t>
            </a:r>
            <a:r>
              <a:rPr kumimoji="0" lang="en-US" altLang="zh-CN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    </a:t>
            </a: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置</a:t>
            </a:r>
            <a:r>
              <a:rPr kumimoji="0" lang="en-US" altLang="zh-CN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8</a:t>
            </a: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行字幕，每行字幕限制</a:t>
            </a: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18</a:t>
            </a: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个字符</a:t>
            </a: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Avenir Next Regular"/>
            </a:endParaRP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字幕可使用关键词变量代替关键词效果更好，设置后系统将会随机调用关键词设置栏目中所设置的关键词</a:t>
            </a: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Avenir Next Regular"/>
            </a:endParaRP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venir Next Regular"/>
              </a:rPr>
              <a:t>上传背景音乐，可上传多首，背景音乐超出视频时长部分自动截断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820" y="2522220"/>
            <a:ext cx="18259425" cy="108877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4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15540" y="6537643"/>
            <a:ext cx="228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" y="1962150"/>
            <a:ext cx="23660100" cy="115963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280515" y="7217728"/>
            <a:ext cx="7721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保存云剪素材后，还需在列表点击生成视频进去继续操作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5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15540" y="6537643"/>
            <a:ext cx="228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7005" y="2808288"/>
            <a:ext cx="5527040" cy="841184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Avenir Next Regular"/>
                <a:sym typeface="Avenir Next Regular"/>
              </a:rPr>
              <a:t>选择推广关键词，可多选</a:t>
            </a: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venir Next Regular"/>
              <a:sym typeface="Avenir Next Regular"/>
            </a:endParaRP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宋体" panose="02010600030101010101" pitchFamily="2" charset="-122"/>
                <a:ea typeface="宋体" panose="02010600030101010101" pitchFamily="2" charset="-122"/>
                <a:cs typeface="Avenir Next Regular"/>
                <a:sym typeface="Avenir Next Regular"/>
              </a:rPr>
              <a:t>设置视频标题，可点击生成标题按钮进去，可用关键词查询筛选适合的标</a:t>
            </a:r>
            <a:r>
              <a:rPr kumimoji="0" lang="zh-CN" altLang="en-US" sz="3600" b="0" i="0" u="none" strike="noStrike" cap="none" spc="0" normalizeH="0" baseline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题</a:t>
            </a:r>
            <a:r>
              <a:rPr lang="zh-CN" altLang="en-US" sz="3600">
                <a:solidFill>
                  <a:schemeClr val="tx1">
                    <a:lumMod val="20000"/>
                    <a:lumOff val="8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Avenir Next Regular"/>
              </a:rPr>
              <a:t>（至少需设置5个标题），</a:t>
            </a: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>
                <a:solidFill>
                  <a:schemeClr val="tx1">
                    <a:lumMod val="20000"/>
                    <a:lumOff val="8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Avenir Next Regular"/>
              </a:rPr>
              <a:t>可设置复制地点变量以及复制关键词变量加在视频标题中，设置后系统将随机调取关键词列表所设置的相关信息</a:t>
            </a: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sz="3600">
              <a:solidFill>
                <a:schemeClr val="tx1">
                  <a:lumMod val="20000"/>
                  <a:lumOff val="8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Avenir Next Regular"/>
            </a:endParaRP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sz="3600">
              <a:solidFill>
                <a:schemeClr val="tx1">
                  <a:lumMod val="20000"/>
                  <a:lumOff val="8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Avenir Next Regular"/>
            </a:endParaRP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  <a:p>
            <a:pPr marL="0" marR="0" indent="0" algn="l" defTabSz="825500" rtl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592" y="2558609"/>
            <a:ext cx="16598632" cy="101912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6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15540" y="6537643"/>
            <a:ext cx="228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024" y="2074665"/>
            <a:ext cx="20772408" cy="1122726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448623" y="3868779"/>
            <a:ext cx="2540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可预览设置的字幕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791552" y="6772910"/>
            <a:ext cx="4064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可设置字幕在视频中显示位置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1627185" y="8251112"/>
            <a:ext cx="9550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此处可选择是否开启字幕语音播放，可点击试听，选择合适的声音播报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611519" y="11802224"/>
            <a:ext cx="284480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>
                <a:solidFill>
                  <a:srgbClr val="FF0000"/>
                </a:solidFill>
                <a:sym typeface="Avenir Next Regular"/>
              </a:rPr>
              <a:t>可播放试听背景音乐</a:t>
            </a:r>
            <a:endParaRPr kumimoji="0" lang="zh-CN" altLang="en-US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智能云剪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7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15540" y="6537643"/>
            <a:ext cx="228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929292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15" y="2105660"/>
            <a:ext cx="23752810" cy="1134300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1137900" y="3483928"/>
            <a:ext cx="4064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选择云剪模板，可单选或多选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13200" y="2653983"/>
            <a:ext cx="4064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设置能与其他任务区分的标题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575425" y="8225473"/>
            <a:ext cx="7416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选择背景模板时候如果没传背景图将会使用默认背景图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0431125" y="8934768"/>
            <a:ext cx="3454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点击可播放预览视频效果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727315" y="10242233"/>
            <a:ext cx="5283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设置宣传短标语，会显示视频上方位置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视频任务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推广版云剪任务条数包含智能推广计划的</a:t>
            </a:r>
            <a:r>
              <a:rPr lang="en-US" alt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300</a:t>
            </a:r>
            <a:r>
              <a:rPr lang="zh-CN" altLang="en-US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条</a:t>
            </a: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  <a:p>
            <a:pPr algn="l">
              <a:buSzTx/>
            </a:pP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可查看已创建的云剪任务基础信息</a:t>
            </a:r>
          </a:p>
          <a:p>
            <a:pPr algn="l">
              <a:buSzTx/>
            </a:pP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可复制视频任务再次进行编辑修改</a:t>
            </a:r>
          </a:p>
          <a:p>
            <a:pPr algn="l">
              <a:buSzTx/>
            </a:pP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可点击进行发布任务视频</a:t>
            </a:r>
          </a:p>
          <a:p>
            <a:pPr algn="l">
              <a:buSzTx/>
            </a:pP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可删除视频任务</a:t>
            </a:r>
          </a:p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254" y="2794959"/>
            <a:ext cx="16220374" cy="95235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视频工具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1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25" y="2527766"/>
            <a:ext cx="20938042" cy="1025658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007225" y="5705793"/>
            <a:ext cx="3759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点击去合成，开启合成任务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视频工具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2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932" y="1924137"/>
            <a:ext cx="20430131" cy="114795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884158" y="3688589"/>
            <a:ext cx="1930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设置任务标题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376264" y="11292205"/>
            <a:ext cx="3372485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上传横版视频，最少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1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个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视频工具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3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26" y="2734058"/>
            <a:ext cx="19656813" cy="9624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视频工具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4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509" y="3194749"/>
            <a:ext cx="18420703" cy="6725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视频工具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5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74" y="2543230"/>
            <a:ext cx="17597885" cy="10006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视频工具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6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454" y="2532050"/>
            <a:ext cx="19185087" cy="100285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4" y="501939"/>
            <a:ext cx="22295465" cy="12541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449558" y="1140906"/>
            <a:ext cx="348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创意视频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400+设计师精心打造的视频模板…"/>
          <p:cNvSpPr txBox="1">
            <a:spLocks noGrp="1"/>
          </p:cNvSpPr>
          <p:nvPr>
            <p:ph type="body" sz="half" idx="1"/>
          </p:nvPr>
        </p:nvSpPr>
        <p:spPr>
          <a:xfrm>
            <a:off x="382905" y="3185795"/>
            <a:ext cx="5441315" cy="9034145"/>
          </a:xfrm>
          <a:prstGeom prst="rect">
            <a:avLst/>
          </a:prstGeom>
        </p:spPr>
        <p:txBody>
          <a:bodyPr/>
          <a:lstStyle/>
          <a:p>
            <a:pPr marL="542290" indent="-542290" defTabSz="2365375">
              <a:spcBef>
                <a:spcPts val="2300"/>
              </a:spcBef>
              <a:defRPr sz="4655"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480+设计师精心打造的视频模板</a:t>
            </a:r>
          </a:p>
          <a:p>
            <a:pPr marL="542290" indent="-542290" defTabSz="2365375">
              <a:spcBef>
                <a:spcPts val="2300"/>
              </a:spcBef>
              <a:defRPr sz="4655"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模板分为固定模板与自由模板</a:t>
            </a:r>
          </a:p>
          <a:p>
            <a:pPr marL="542290" indent="-542290" defTabSz="2365375">
              <a:spcBef>
                <a:spcPts val="2300"/>
              </a:spcBef>
              <a:defRPr sz="4655"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可按类型、使用场景快捷筛选</a:t>
            </a:r>
          </a:p>
          <a:p>
            <a:pPr marL="542290" indent="-542290" defTabSz="2365375">
              <a:spcBef>
                <a:spcPts val="2300"/>
              </a:spcBef>
              <a:defRPr sz="4655"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点击播放按钮可快速预览模板视频</a:t>
            </a:r>
          </a:p>
          <a:p>
            <a:pPr marL="542290" indent="-542290" defTabSz="2365375">
              <a:spcBef>
                <a:spcPts val="2300"/>
              </a:spcBef>
              <a:defRPr sz="4655"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视频所需素材在视频底部显示</a:t>
            </a:r>
          </a:p>
          <a:p>
            <a:pPr marL="542290" indent="-542290" defTabSz="2365375">
              <a:spcBef>
                <a:spcPts val="2300"/>
              </a:spcBef>
              <a:defRPr sz="4655"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确定模板后选择使用进入模板编辑界面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25" y="2543013"/>
            <a:ext cx="16880393" cy="10413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449558" y="1140906"/>
            <a:ext cx="348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创意视频</a:t>
            </a:r>
            <a:endParaRPr lang="zh-CN" altLang="en-US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15" y="2001520"/>
            <a:ext cx="23682960" cy="114604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028035" y="10259378"/>
            <a:ext cx="364998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选择模板-选择支持比例，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点击创建视频任务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449558" y="1140906"/>
            <a:ext cx="348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创意视频</a:t>
            </a:r>
            <a:endParaRPr lang="zh-CN" altLang="en-US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2249805"/>
            <a:ext cx="81006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视频基础信息设置，如标题、视频比例、清晰度、配乐等</a:t>
            </a:r>
          </a:p>
          <a:p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视频配乐支持更换</a:t>
            </a:r>
          </a:p>
          <a:p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素材支持文本、图片、视频三种类型</a:t>
            </a:r>
          </a:p>
          <a:p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素材支持跨场景拖动排序</a:t>
            </a:r>
          </a:p>
          <a:p>
            <a:r>
              <a:rPr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注意：固定模板需按原模板的组合进行设置，自由模板可进行自由组合，图片建议添加8张以下，因平台限制不同，视频时间不宜过长，建议时长为1分钟内</a:t>
            </a:r>
          </a:p>
          <a:p>
            <a:r>
              <a:rPr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根据所选比例上传素材尺寸（16:9适用于PC端，9:16适用于手机端）</a:t>
            </a:r>
          </a:p>
          <a:p>
            <a:r>
              <a:rPr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清晰度建议选用1080P</a:t>
            </a:r>
          </a:p>
          <a:p>
            <a:r>
              <a:rPr lang="zh-CN"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不支持通过素材库上传素材，</a:t>
            </a:r>
            <a:r>
              <a:rPr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支持本地上传，每个素材大小不能超过50MB</a:t>
            </a:r>
            <a:endParaRPr lang="zh-CN" sz="3200" dirty="0">
              <a:ln>
                <a:noFill/>
              </a:ln>
              <a:solidFill>
                <a:srgbClr val="FF000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545195" y="12299950"/>
            <a:ext cx="9253855" cy="10864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保存视频任务仅为暂存，可再次编辑，不计入使用数量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672810" y="12114213"/>
            <a:ext cx="5384800" cy="593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点击生成视频后即计入使用数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370" y="2222500"/>
            <a:ext cx="15763240" cy="944626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6224250" y="5993448"/>
            <a:ext cx="284480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片头片尾可编辑内容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上传适配比例素材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449558" y="1140906"/>
            <a:ext cx="348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创意视频</a:t>
            </a:r>
            <a:endParaRPr lang="zh-CN" altLang="en-US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-48895" y="304165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r>
              <a:rPr lang="en-US" alt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     </a:t>
            </a:r>
            <a:r>
              <a:rPr lang="zh-CN" altLang="en-US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上传素材</a:t>
            </a:r>
            <a:r>
              <a:rPr lang="en-US" alt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-</a:t>
            </a:r>
            <a:r>
              <a:rPr lang="zh-CN"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素材编辑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sym typeface="+mn-ea"/>
            </a:endParaRPr>
          </a:p>
          <a:p>
            <a:pPr algn="l">
              <a:buSzTx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素材可按视频比例裁剪，选区严格按视频比例生成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l">
              <a:buSzTx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支持为单个素材添加文字信息，文字进场效果系统自动增加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l">
              <a:buSzTx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使用自由模板时，当素材数量达到3张或以上数量，可设置单张素材的播放时长</a:t>
            </a:r>
            <a:r>
              <a:rPr sz="3200" dirty="0">
                <a:ln>
                  <a:noFill/>
                </a:ln>
                <a:solidFill>
                  <a:srgbClr val="FF000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（首尾两张素材不可设置时长）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l">
              <a:buSzTx/>
            </a:pPr>
            <a:r>
              <a:rPr sz="3200" dirty="0">
                <a:ln>
                  <a:noFill/>
                </a:ln>
                <a:solidFill>
                  <a:srgbClr val="D0D0D0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素材设置完成后点击生成视频，即进入视频渲染状态</a:t>
            </a: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440" y="2561590"/>
            <a:ext cx="16791305" cy="104609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615420" y="9522143"/>
            <a:ext cx="2235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可设置素材描述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012555" y="12272963"/>
            <a:ext cx="2540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选取素材展示时长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视频管理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视频管理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视频基础信息设置，如标题、视频比例，清晰度等…"/>
          <p:cNvSpPr txBox="1">
            <a:spLocks noGrp="1"/>
          </p:cNvSpPr>
          <p:nvPr>
            <p:ph type="body" sz="half" idx="1"/>
          </p:nvPr>
        </p:nvSpPr>
        <p:spPr>
          <a:xfrm>
            <a:off x="167005" y="3329940"/>
            <a:ext cx="7021195" cy="8432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SzTx/>
            </a:pPr>
            <a:endParaRPr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marL="0" indent="0" algn="l">
              <a:buSzTx/>
              <a:buNone/>
            </a:pPr>
            <a:endParaRPr lang="zh-CN" sz="3200" dirty="0">
              <a:ln>
                <a:noFill/>
              </a:ln>
              <a:solidFill>
                <a:srgbClr val="D0D0D0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311" y="2480302"/>
            <a:ext cx="18922165" cy="10318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手动发布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56" y="2076988"/>
            <a:ext cx="22637782" cy="111025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19120" y="3257233"/>
            <a:ext cx="4673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可打开微信扫码上传相册视频发布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142747" y="2724214"/>
            <a:ext cx="4064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勾选可选中所有授权正常平台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977147" y="8696272"/>
            <a:ext cx="6197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可点击本地上传视频或视频库中选择视频发布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814558" y="1140906"/>
            <a:ext cx="4754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手动发布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542" y="2275354"/>
            <a:ext cx="21262658" cy="1095756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090420" y="3764286"/>
            <a:ext cx="5201285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视频标题选择关键词后可自带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3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个话题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778569" y="4234821"/>
            <a:ext cx="4673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下拉选择和发布视频对应的关键词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329813" y="11385448"/>
            <a:ext cx="12239625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这里可以设置发布视频要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@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的用户、选择位置信息、可设置评论或设置好评论模板直接选用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270569" y="8285081"/>
            <a:ext cx="2844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可设置定时发布任务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67671" y="1140906"/>
            <a:ext cx="4448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扫码</a:t>
            </a:r>
            <a:r>
              <a:rPr lang="zh-CN" altLang="en-US" sz="4000" dirty="0" smtClean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发布</a:t>
            </a:r>
            <a:endParaRPr lang="en-US" altLang="zh-CN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0" y="2329815"/>
            <a:ext cx="23823930" cy="111671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623310" y="4481513"/>
            <a:ext cx="2540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点击设置通用标题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智能发布</a:t>
            </a:r>
            <a:endParaRPr lang="en-US" altLang="zh-CN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5057120" y="4739958"/>
            <a:ext cx="3149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点击创建智能发布任务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1" y="2501660"/>
            <a:ext cx="21730069" cy="10317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93" y="2035834"/>
            <a:ext cx="22784609" cy="11287933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智能发布</a:t>
            </a:r>
            <a:endParaRPr lang="en-US" altLang="zh-CN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327765" y="3328988"/>
            <a:ext cx="3759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选择要设置智能发布的视频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8024475" y="7073583"/>
            <a:ext cx="3759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选择要发布的平台，可多选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167495" y="11610023"/>
            <a:ext cx="3454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选择发布频率和发布时间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智能发布</a:t>
            </a:r>
            <a:endParaRPr lang="en-US" altLang="zh-CN" sz="4000" dirty="0">
              <a:solidFill>
                <a:srgbClr val="D0D0D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43" y="3001991"/>
            <a:ext cx="23587710" cy="891631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990783" y="4625658"/>
            <a:ext cx="9801225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可设置自动评论、位置信息、</a:t>
            </a: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@</a:t>
            </a: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关注的人、设置可和别的区分的任务标题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1" y="454393"/>
            <a:ext cx="22768602" cy="12807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72" y="2260121"/>
            <a:ext cx="22850685" cy="11032003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视频发布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扫码明细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1111865" y="3041333"/>
            <a:ext cx="4978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来源于通过扫码发布视频的用户信息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445" y="2415396"/>
            <a:ext cx="21316582" cy="10499597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消息模板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7108170" y="4118928"/>
            <a:ext cx="4064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点击设置自动回复的文字模板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741" y="2350281"/>
            <a:ext cx="21416513" cy="10265274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消息模板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355734" y="3640258"/>
            <a:ext cx="8636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点击同步卡片消息可同步企业号后台设置的消息卡片到下方位置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1" y="1941374"/>
            <a:ext cx="23676634" cy="1131153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消息配置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956595" y="7126604"/>
            <a:ext cx="5588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点击可根据互动行为设置相应的回复信息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649835" y="7203758"/>
            <a:ext cx="4368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可自由选择开启或关闭智能回复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9824700" y="5057458"/>
            <a:ext cx="2235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请注意查看提示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10" y="2263906"/>
            <a:ext cx="22312685" cy="10775044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消息管理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345680" y="2809558"/>
            <a:ext cx="8940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此页面可以查看自动回复信息，可在后台发私信以及查看互动记录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5" y="2239599"/>
            <a:ext cx="22537947" cy="10840924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意向客户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91325" y="6209348"/>
            <a:ext cx="14122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此页面可以发私信给对应用户以及可一键发送私信给多个用户，注意回复内容不得带有敏感、违禁等词汇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42" y="2277373"/>
            <a:ext cx="22797785" cy="1057751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询盘客户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783580" y="6281738"/>
            <a:ext cx="14122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此页面可以发私信给对应用户以及可一键发送私信给多个用户，注意回复内容不得带有敏感、违禁等词汇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87" y="2380890"/>
            <a:ext cx="22350968" cy="10153853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433558" y="1140906"/>
            <a:ext cx="551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扫码发布客户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591238" y="4444796"/>
            <a:ext cx="2540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可点击对应发私信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76" y="2198620"/>
            <a:ext cx="22401452" cy="10680708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433558" y="1140906"/>
            <a:ext cx="551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扫码发布客户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8807450" y="4265613"/>
            <a:ext cx="7416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可查看自有视频产生的评论以及对应回复或扫码加好友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817" y="2694492"/>
            <a:ext cx="22020362" cy="10449293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私信管理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3272135" y="11610023"/>
            <a:ext cx="3454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可在此处输入回复的内容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群发私信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68" y="2206708"/>
            <a:ext cx="22054059" cy="105887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052" y="2529455"/>
            <a:ext cx="20193182" cy="10475287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排名报表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367270" y="3545523"/>
            <a:ext cx="86360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查看周报、月报，以及可以点击二维码，通过微信扫码查看数据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40" y="2122098"/>
            <a:ext cx="23210830" cy="1109357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排名明细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247630" y="4697413"/>
            <a:ext cx="83312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此页面可以查看排名明细，也可点击微信扫码移动端查看数据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40" y="2362357"/>
            <a:ext cx="22874777" cy="10646277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687558" y="1140906"/>
            <a:ext cx="5008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互动获客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关键词列表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093843" y="2746294"/>
            <a:ext cx="1118743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关键词列表基础设置中的关键词 + 视频标题提取关键词组合而成，可查看是否收录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2" y="2017966"/>
            <a:ext cx="23107291" cy="1097665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941558" y="1140906"/>
            <a:ext cx="450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系统设置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推送设置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974324" y="5849303"/>
            <a:ext cx="3454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可开启或关闭推送的功能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985626" y="5666387"/>
            <a:ext cx="4368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点击添加可接收询盘的微信账号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数据看板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1" y="2283154"/>
            <a:ext cx="21901637" cy="109447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48" y="2278982"/>
            <a:ext cx="23020499" cy="11091962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评论线索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578907" y="2456312"/>
            <a:ext cx="1393063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来源于绑定的企业号发布的视频 + 投放视频评论，可点击查看明细、回复评论、可发私信或扫码加好友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17" y="2365246"/>
            <a:ext cx="23307362" cy="10815916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意向客户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951363" y="4339314"/>
            <a:ext cx="10464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来源于互动行为的意向客户，可发私信，可查看该用户与授权账号的互动记录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329" y="2708693"/>
            <a:ext cx="21363742" cy="10227599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消息模板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961185" y="9928878"/>
            <a:ext cx="1116203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4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种类型的消息回复模板，其中第二种和第三种需要在企业号后台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经营工具中心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—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留资获客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—</a:t>
            </a:r>
            <a:r>
              <a:rPr kumimoji="0" lang="en-US" altLang="zh-CN" sz="2400" b="0" i="0" u="none" strike="noStrike" cap="none" spc="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在线预约和线索收集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设置好且审核通过才会同步到此处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1" y="2380890"/>
            <a:ext cx="22788574" cy="10921042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智能客服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8023840" y="3483928"/>
            <a:ext cx="4673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点击设置可根据用户行为触发回复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712315" y="4409123"/>
            <a:ext cx="3149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可自由设置开启或关闭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智能客服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767695" y="4739958"/>
            <a:ext cx="3454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可设置自动触发的关键词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" y="2331271"/>
            <a:ext cx="22054868" cy="10546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智能客服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07" y="2709874"/>
            <a:ext cx="21393511" cy="103666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79" y="2404781"/>
            <a:ext cx="22175638" cy="10542953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客服记录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186930" y="4127818"/>
            <a:ext cx="49784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可查看智能回复互动记录，可发私信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服务流程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751820" y="10889933"/>
            <a:ext cx="31496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点击设置定向投放信息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727" y="2363637"/>
            <a:ext cx="22175632" cy="10634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11" y="2089575"/>
            <a:ext cx="22164217" cy="10938294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1506910"/>
            <a:ext cx="938212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068558" y="1140906"/>
            <a:ext cx="424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+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栏目</a:t>
            </a:r>
            <a:r>
              <a:rPr lang="en-US" altLang="zh-CN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4000" dirty="0">
                <a:solidFill>
                  <a:srgbClr val="D0D0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推广视频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4991734" y="1506910"/>
            <a:ext cx="9392266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82116"/>
                </a:gs>
                <a:gs pos="50300">
                  <a:srgbClr val="A57547"/>
                </a:gs>
                <a:gs pos="100000">
                  <a:srgbClr val="E1D6B5"/>
                </a:gs>
              </a:gsLst>
              <a:lin ang="0" scaled="1"/>
              <a:tileRect/>
            </a:gradFill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0607038" y="2195057"/>
            <a:ext cx="7416800" cy="470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ctr" forceAA="0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venir Next Regular"/>
                <a:ea typeface="Avenir Next Regular"/>
                <a:cs typeface="Avenir Next Regular"/>
                <a:sym typeface="Avenir Next Regular"/>
              </a:rPr>
              <a:t>注意查看提示，可本地或视频库上传要作为投放的视频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93"/>
            <a:ext cx="4520242" cy="4520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REPLAC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  <p:tag name="SCENESHAPETYPE" val="SceneShape"/>
  <p:tag name="SCENESHAPESUBTYPE" val="ScenePicShape"/>
  <p:tag name="SCENESHAPENAME" val="轮播图形"/>
  <p:tag name="LOOPID" val="636483407489334816"/>
  <p:tag name="RESOURCEID" val="636483407489414820"/>
  <p:tag name="SCENEID" val="Unkown"/>
  <p:tag name="SCENELINKIDS" val="6"/>
  <p:tag name="ANIMSTRING" val="71182204044bb1c81c91352136c3ae9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heme/theme1.xml><?xml version="1.0" encoding="utf-8"?>
<a:theme xmlns:a="http://schemas.openxmlformats.org/drawingml/2006/main" name="22_ColorGradient">
  <a:themeElements>
    <a:clrScheme name="22_ColorGradient">
      <a:dk1>
        <a:srgbClr val="810092"/>
      </a:dk1>
      <a:lt1>
        <a:srgbClr val="929292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2_ColorGradient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22_Color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929292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2_ColorGradient">
  <a:themeElements>
    <a:clrScheme name="22_ColorGradien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2_ColorGradient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22_Color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929292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1610</Words>
  <Application>Microsoft Office PowerPoint</Application>
  <PresentationFormat>自定义</PresentationFormat>
  <Paragraphs>242</Paragraphs>
  <Slides>60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9" baseType="lpstr">
      <vt:lpstr>Avenir Next Demi Bold</vt:lpstr>
      <vt:lpstr>Avenir Next Medium</vt:lpstr>
      <vt:lpstr>Avenir Next Regular</vt:lpstr>
      <vt:lpstr>Helvetica Neue</vt:lpstr>
      <vt:lpstr>华文楷体</vt:lpstr>
      <vt:lpstr>思源黑体 CN Bold</vt:lpstr>
      <vt:lpstr>思源宋体</vt:lpstr>
      <vt:lpstr>宋体</vt:lpstr>
      <vt:lpstr>22_ColorGradient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优视推 — 操作手册</dc:title>
  <dc:creator/>
  <cp:lastModifiedBy>Administrator</cp:lastModifiedBy>
  <cp:revision>527</cp:revision>
  <dcterms:created xsi:type="dcterms:W3CDTF">2021-03-05T02:50:00Z</dcterms:created>
  <dcterms:modified xsi:type="dcterms:W3CDTF">2022-05-26T07:09:14Z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627B10B6DE4B4558B0ED73F2612134E7</vt:lpwstr>
  </property>
</Properties>
</file>